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4"/>
  </p:notesMasterIdLst>
  <p:sldIdLst>
    <p:sldId id="859" r:id="rId3"/>
    <p:sldId id="1017" r:id="rId4"/>
    <p:sldId id="1078" r:id="rId5"/>
    <p:sldId id="1018" r:id="rId6"/>
    <p:sldId id="1070" r:id="rId7"/>
    <p:sldId id="1019" r:id="rId8"/>
    <p:sldId id="1021" r:id="rId9"/>
    <p:sldId id="1022" r:id="rId10"/>
    <p:sldId id="1071" r:id="rId11"/>
    <p:sldId id="1026" r:id="rId12"/>
    <p:sldId id="1027" r:id="rId13"/>
    <p:sldId id="1028" r:id="rId14"/>
    <p:sldId id="1072" r:id="rId15"/>
    <p:sldId id="1037" r:id="rId16"/>
    <p:sldId id="1039" r:id="rId17"/>
    <p:sldId id="1043" r:id="rId18"/>
    <p:sldId id="1045" r:id="rId19"/>
    <p:sldId id="1046" r:id="rId20"/>
    <p:sldId id="1079" r:id="rId21"/>
    <p:sldId id="1080" r:id="rId22"/>
    <p:sldId id="1048" r:id="rId23"/>
    <p:sldId id="1057" r:id="rId24"/>
    <p:sldId id="1074" r:id="rId25"/>
    <p:sldId id="1075" r:id="rId26"/>
    <p:sldId id="1044" r:id="rId27"/>
    <p:sldId id="1049" r:id="rId28"/>
    <p:sldId id="1054" r:id="rId29"/>
    <p:sldId id="1077" r:id="rId30"/>
    <p:sldId id="1055" r:id="rId31"/>
    <p:sldId id="1056" r:id="rId32"/>
    <p:sldId id="1061" r:id="rId33"/>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451"/>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notesMaster" Target="notesMasters/notesMaster1.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2" name="文本框 1"/>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实验班全程提优训练 高中化学 选择性必修</a:t>
            </a:r>
            <a:r>
              <a:rPr lang="en-US" altLang="zh-CN" sz="2000" dirty="0">
                <a:solidFill>
                  <a:prstClr val="black"/>
                </a:solidFill>
                <a:latin typeface="楷体" panose="02010609060101010101" pitchFamily="49" charset="-122"/>
                <a:ea typeface="楷体" panose="02010609060101010101" pitchFamily="49" charset="-122"/>
              </a:rPr>
              <a:t>1 </a:t>
            </a:r>
            <a:r>
              <a:rPr lang="zh-CN" altLang="en-US" sz="2000" dirty="0">
                <a:solidFill>
                  <a:prstClr val="black"/>
                </a:solidFill>
                <a:latin typeface="楷体" panose="02010609060101010101" pitchFamily="49" charset="-122"/>
                <a:ea typeface="楷体" panose="02010609060101010101" pitchFamily="49" charset="-122"/>
              </a:rPr>
              <a:t>化学反应原理 </a:t>
            </a:r>
            <a:r>
              <a:rPr lang="en-US" altLang="zh-CN" sz="2000" dirty="0" err="1">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6.png"/><Relationship Id="rId1"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8.png"/><Relationship Id="rId1" Type="http://schemas.openxmlformats.org/officeDocument/2006/relationships/image" Target="../media/image27.png"/></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31.png"/><Relationship Id="rId3" Type="http://schemas.openxmlformats.org/officeDocument/2006/relationships/image" Target="../media/image24.png"/><Relationship Id="rId2" Type="http://schemas.openxmlformats.org/officeDocument/2006/relationships/image" Target="../media/image30.png"/><Relationship Id="rId1"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3.png"/><Relationship Id="rId1" Type="http://schemas.openxmlformats.org/officeDocument/2006/relationships/image" Target="../media/image24.png"/></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3.png"/><Relationship Id="rId3" Type="http://schemas.openxmlformats.org/officeDocument/2006/relationships/image" Target="../media/image33.png"/><Relationship Id="rId2" Type="http://schemas.openxmlformats.org/officeDocument/2006/relationships/image" Target="../media/image24.png"/><Relationship Id="rId1"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5.png"/><Relationship Id="rId1" Type="http://schemas.openxmlformats.org/officeDocument/2006/relationships/image" Target="../media/image34.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7.png"/><Relationship Id="rId1" Type="http://schemas.openxmlformats.org/officeDocument/2006/relationships/image" Target="../media/image36.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8.pn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0.png"/><Relationship Id="rId2" Type="http://schemas.openxmlformats.org/officeDocument/2006/relationships/image" Target="../media/image34.png"/><Relationship Id="rId1" Type="http://schemas.openxmlformats.org/officeDocument/2006/relationships/image" Target="../media/image39.png"/></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2.png"/><Relationship Id="rId2" Type="http://schemas.openxmlformats.org/officeDocument/2006/relationships/image" Target="../media/image24.png"/><Relationship Id="rId1" Type="http://schemas.openxmlformats.org/officeDocument/2006/relationships/image" Target="../media/image41.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4.png"/><Relationship Id="rId1" Type="http://schemas.openxmlformats.org/officeDocument/2006/relationships/image" Target="../media/image43.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4.png"/><Relationship Id="rId2" Type="http://schemas.openxmlformats.org/officeDocument/2006/relationships/image" Target="../media/image47.png"/><Relationship Id="rId1" Type="http://schemas.openxmlformats.org/officeDocument/2006/relationships/image" Target="../media/image46.png"/></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7.png"/><Relationship Id="rId1" Type="http://schemas.openxmlformats.org/officeDocument/2006/relationships/image" Target="../media/image44.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8.png"/><Relationship Id="rId1" Type="http://schemas.openxmlformats.org/officeDocument/2006/relationships/image" Target="../media/image3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第三章　水溶液中的离子反应与平衡</a:t>
            </a:r>
            <a:endPar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第一节　电离平衡</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电离平衡常数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定条件下，当弱电解质的电离达到平衡时，溶液里各组分的浓度之间存在一定的关系。对一元弱酸或一元弱碱来说，溶液中弱电解质电离所生成的各种离子浓度的乘积，与溶液中未电离分子的浓度之比是一个常数，这个常数叫作电离平衡常数，简称电离常数，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3.EPS" descr="id:2147491177;FounderCES"/>
          <p:cNvPicPr/>
          <p:nvPr/>
        </p:nvPicPr>
        <p:blipFill>
          <a:blip r:embed="rId1"/>
          <a:stretch>
            <a:fillRect/>
          </a:stretch>
        </p:blipFill>
        <p:spPr>
          <a:xfrm>
            <a:off x="432950" y="908720"/>
            <a:ext cx="1445895" cy="38417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508157"/>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表示方法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一元弱酸、一元弱碱的电离平衡常数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0">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𝐂𝐎</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0">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𝐂𝐎𝐎𝐇</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0">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508157"/>
              </a:xfrm>
              <a:blipFill rotWithShape="1">
                <a:blip r:embed="rId1"/>
                <a:stretch>
                  <a:fillRect l="-2" t="-14" r="1" b="6"/>
                </a:stretch>
              </a:blipFill>
            </p:spPr>
            <p:txBody>
              <a:bodyPr/>
              <a:lstStyle/>
              <a:p>
                <a:r>
                  <a:rPr lang="zh-CN" altLang="en-US">
                    <a:noFill/>
                  </a:rPr>
                  <a:t> </a:t>
                </a:r>
              </a:p>
            </p:txBody>
          </p:sp>
        </mc:Fallback>
      </mc:AlternateContent>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848332"/>
              </a:xfrm>
            </p:spPr>
            <p:txBody>
              <a:bodyPr/>
              <a:lstStyle/>
              <a:p>
                <a:pPr hangingPunct="0"/>
                <a:r>
                  <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多元弱酸的电离平衡常数</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多元弱酸的电离是分步进行的，每步均有电离平衡常数，通常用</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等来分别表示</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r>
                      <m:rPr>
                        <m:nor/>
                      </m:rPr>
                      <a:rPr lang="en-US" altLang="zh-CN" sz="2000"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sz="2200"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𝐇𝐂</m:t>
                        </m:r>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sz="2200" b="1" i="0">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t>HC</a:t>
                </a:r>
                <a14:m>
                  <m:oMath xmlns:m="http://schemas.openxmlformats.org/officeDocument/2006/math">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𝐎</m:t>
                        </m:r>
                      </m:e>
                      <m:sub>
                        <m:r>
                          <a:rPr lang="en-US" altLang="zh-CN" b="1" i="1">
                            <a:latin typeface="Cambria Math" panose="02040503050406030204" pitchFamily="18" charset="0"/>
                          </a:rPr>
                          <m:t>𝟑</m:t>
                        </m:r>
                      </m:sub>
                      <m:sup>
                        <m:r>
                          <a:rPr lang="en-US" altLang="zh-CN" b="1" i="1" smtClean="0">
                            <a:latin typeface="Cambria Math" panose="02040503050406030204" pitchFamily="18" charset="0"/>
                          </a:rPr>
                          <m:t>−</m:t>
                        </m:r>
                      </m:sup>
                    </m:sSubSup>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t> </a:t>
                </a:r>
                <a:r>
                  <a:rPr lang="en-US" altLang="zh-CN" b="1"/>
                  <a:t>H</a:t>
                </a:r>
                <a:r>
                  <a:rPr lang="zh-CN" altLang="zh-CN" b="1" baseline="30000"/>
                  <a:t>＋</a:t>
                </a:r>
                <a:r>
                  <a:rPr lang="zh-CN" altLang="zh-CN" b="1"/>
                  <a:t>＋</a:t>
                </a:r>
                <a:r>
                  <a:rPr lang="en-US" altLang="zh-CN" b="1"/>
                  <a:t>C</a:t>
                </a:r>
                <a14:m>
                  <m:oMath xmlns:m="http://schemas.openxmlformats.org/officeDocument/2006/math">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𝐎</m:t>
                        </m:r>
                      </m:e>
                      <m:sub>
                        <m:r>
                          <a:rPr lang="en-US" altLang="zh-CN" b="1" i="1">
                            <a:latin typeface="Cambria Math" panose="02040503050406030204" pitchFamily="18" charset="0"/>
                          </a:rPr>
                          <m:t>𝟑</m:t>
                        </m:r>
                      </m:sub>
                      <m:sup>
                        <m:r>
                          <a:rPr lang="en-US" altLang="zh-CN" b="1" i="1">
                            <a:latin typeface="Cambria Math" panose="02040503050406030204" pitchFamily="18" charset="0"/>
                          </a:rPr>
                          <m:t>𝟐</m:t>
                        </m:r>
                        <m:r>
                          <a:rPr lang="en-US" altLang="zh-CN" b="1" i="1" smtClean="0">
                            <a:latin typeface="Cambria Math" panose="02040503050406030204" pitchFamily="18" charset="0"/>
                          </a:rPr>
                          <m:t>−</m:t>
                        </m:r>
                      </m:sup>
                    </m:sSubSup>
                  </m:oMath>
                </a14:m>
                <a:endParaRPr lang="zh-CN" altLang="zh-CN"/>
              </a:p>
              <a:p>
                <a:pPr hangingPunct="0"/>
                <a:r>
                  <a:rPr lang="en-US" altLang="zh-CN" b="1" i="1"/>
                  <a:t>K</a:t>
                </a:r>
                <a:r>
                  <a:rPr lang="en-US" altLang="zh-CN" b="1" baseline="-25000"/>
                  <a:t>a2</a:t>
                </a:r>
                <a:r>
                  <a:rPr lang="zh-CN" altLang="zh-CN" b="1"/>
                  <a:t>＝</a:t>
                </a:r>
                <a14:m>
                  <m:oMath xmlns:m="http://schemas.openxmlformats.org/officeDocument/2006/math">
                    <m:f>
                      <m:fPr>
                        <m:ctrlPr>
                          <a:rPr lang="zh-CN" altLang="zh-CN" b="1" i="1">
                            <a:latin typeface="Cambria Math" panose="02040503050406030204" pitchFamily="18" charset="0"/>
                          </a:rPr>
                        </m:ctrlPr>
                      </m:fPr>
                      <m:num>
                        <m:r>
                          <a:rPr lang="en-US" altLang="zh-CN" b="1" i="1">
                            <a:latin typeface="Cambria Math" panose="02040503050406030204" pitchFamily="18" charset="0"/>
                          </a:rPr>
                          <m:t>𝒄</m:t>
                        </m:r>
                        <m:r>
                          <m:rPr>
                            <m:nor/>
                          </m:rPr>
                          <a:rPr lang="en-US" altLang="zh-CN" b="1">
                            <a:latin typeface="宋体" panose="02010600030101010101" pitchFamily="2" charset="-122"/>
                            <a:ea typeface="宋体" panose="02010600030101010101" pitchFamily="2" charset="-122"/>
                          </a:rPr>
                          <m:t>(</m:t>
                        </m:r>
                        <m:sSup>
                          <m:sSupPr>
                            <m:ctrlPr>
                              <a:rPr lang="zh-CN" altLang="zh-CN" b="1" i="1">
                                <a:latin typeface="Cambria Math" panose="02040503050406030204" pitchFamily="18" charset="0"/>
                              </a:rPr>
                            </m:ctrlPr>
                          </m:sSupPr>
                          <m:e>
                            <m:r>
                              <a:rPr lang="en-US" altLang="zh-CN" b="1" i="1">
                                <a:latin typeface="Cambria Math" panose="02040503050406030204" pitchFamily="18" charset="0"/>
                              </a:rPr>
                              <m:t>𝐇</m:t>
                            </m:r>
                          </m:e>
                          <m:sup>
                            <m:r>
                              <a:rPr lang="en-US" altLang="zh-CN" b="1" i="0" smtClean="0">
                                <a:latin typeface="Cambria Math" panose="02040503050406030204" pitchFamily="18" charset="0"/>
                              </a:rPr>
                              <m:t>+</m:t>
                            </m:r>
                          </m:sup>
                        </m:sSup>
                        <m:r>
                          <m:rPr>
                            <m:nor/>
                          </m:rPr>
                          <a:rPr lang="en-US" altLang="zh-CN" b="1">
                            <a:latin typeface="宋体" panose="02010600030101010101" pitchFamily="2" charset="-122"/>
                            <a:ea typeface="宋体" panose="02010600030101010101" pitchFamily="2" charset="-122"/>
                          </a:rPr>
                          <m:t>)</m:t>
                        </m:r>
                        <m:r>
                          <m:rPr>
                            <m:nor/>
                          </m:rPr>
                          <a:rPr lang="en-US" altLang="zh-CN" b="1">
                            <a:latin typeface="Cambria Math" panose="02040503050406030204" pitchFamily="18" charset="0"/>
                          </a:rPr>
                          <m:t>·</m:t>
                        </m:r>
                        <m:r>
                          <a:rPr lang="en-US" altLang="zh-CN" b="1" i="1">
                            <a:latin typeface="Cambria Math" panose="02040503050406030204" pitchFamily="18" charset="0"/>
                          </a:rPr>
                          <m:t>𝒄</m:t>
                        </m:r>
                        <m:r>
                          <m:rPr>
                            <m:nor/>
                          </m:rPr>
                          <a:rPr lang="en-US" altLang="zh-CN" b="1">
                            <a:latin typeface="宋体" panose="02010600030101010101" pitchFamily="2" charset="-122"/>
                            <a:ea typeface="宋体" panose="02010600030101010101" pitchFamily="2" charset="-122"/>
                          </a:rPr>
                          <m:t>(</m:t>
                        </m:r>
                        <m:r>
                          <a:rPr lang="en-US" altLang="zh-CN" b="1" i="1">
                            <a:latin typeface="Cambria Math" panose="02040503050406030204" pitchFamily="18" charset="0"/>
                          </a:rPr>
                          <m:t>𝐂</m:t>
                        </m:r>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𝐎</m:t>
                            </m:r>
                          </m:e>
                          <m:sub>
                            <m:r>
                              <a:rPr lang="en-US" altLang="zh-CN" b="1" i="1">
                                <a:latin typeface="Cambria Math" panose="02040503050406030204" pitchFamily="18" charset="0"/>
                              </a:rPr>
                              <m:t>𝟑</m:t>
                            </m:r>
                          </m:sub>
                          <m:sup>
                            <m:r>
                              <a:rPr lang="en-US" altLang="zh-CN" b="1" i="1">
                                <a:latin typeface="Cambria Math" panose="02040503050406030204" pitchFamily="18" charset="0"/>
                              </a:rPr>
                              <m:t>𝟐</m:t>
                            </m:r>
                            <m:r>
                              <a:rPr lang="en-US" altLang="zh-CN" b="1" i="1" smtClean="0">
                                <a:latin typeface="Cambria Math" panose="02040503050406030204" pitchFamily="18" charset="0"/>
                              </a:rPr>
                              <m:t>−</m:t>
                            </m:r>
                          </m:sup>
                        </m:sSubSup>
                        <m:r>
                          <m:rPr>
                            <m:nor/>
                          </m:rPr>
                          <a:rPr lang="en-US" altLang="zh-CN" b="1">
                            <a:latin typeface="宋体" panose="02010600030101010101" pitchFamily="2" charset="-122"/>
                            <a:ea typeface="宋体" panose="02010600030101010101" pitchFamily="2" charset="-122"/>
                          </a:rPr>
                          <m:t>)</m:t>
                        </m:r>
                      </m:num>
                      <m:den>
                        <m:r>
                          <a:rPr lang="en-US" altLang="zh-CN" b="1" i="1">
                            <a:latin typeface="Cambria Math" panose="02040503050406030204" pitchFamily="18" charset="0"/>
                          </a:rPr>
                          <m:t>𝒄</m:t>
                        </m:r>
                        <m:r>
                          <m:rPr>
                            <m:nor/>
                          </m:rPr>
                          <a:rPr lang="en-US" altLang="zh-CN" b="1">
                            <a:latin typeface="宋体" panose="02010600030101010101" pitchFamily="2" charset="-122"/>
                            <a:ea typeface="宋体" panose="02010600030101010101" pitchFamily="2" charset="-122"/>
                          </a:rPr>
                          <m:t>(</m:t>
                        </m:r>
                        <m:r>
                          <a:rPr lang="en-US" altLang="zh-CN" b="1" i="1">
                            <a:latin typeface="Cambria Math" panose="02040503050406030204" pitchFamily="18" charset="0"/>
                          </a:rPr>
                          <m:t>𝐇𝐂</m:t>
                        </m:r>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𝐎</m:t>
                            </m:r>
                          </m:e>
                          <m:sub>
                            <m:r>
                              <a:rPr lang="en-US" altLang="zh-CN" b="1" i="1">
                                <a:latin typeface="Cambria Math" panose="02040503050406030204" pitchFamily="18" charset="0"/>
                              </a:rPr>
                              <m:t>𝟑</m:t>
                            </m:r>
                          </m:sub>
                          <m:sup>
                            <m:r>
                              <a:rPr lang="en-US" altLang="zh-CN" b="1" i="1" smtClean="0">
                                <a:latin typeface="Cambria Math" panose="02040503050406030204" pitchFamily="18" charset="0"/>
                              </a:rPr>
                              <m:t>−</m:t>
                            </m:r>
                          </m:sup>
                        </m:sSubSup>
                        <m:r>
                          <m:rPr>
                            <m:nor/>
                          </m:rPr>
                          <a:rPr lang="en-US" altLang="zh-CN" b="1">
                            <a:latin typeface="宋体" panose="02010600030101010101" pitchFamily="2" charset="-122"/>
                            <a:ea typeface="宋体" panose="02010600030101010101" pitchFamily="2" charset="-122"/>
                          </a:rPr>
                          <m:t>)</m:t>
                        </m:r>
                      </m:den>
                    </m:f>
                  </m:oMath>
                </a14:m>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对于同一种多元弱酸，第一步的电离常数通常远大于第二步的电离常数，即</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a1</a:t>
                </a:r>
                <a:r>
                  <a:rPr lang="en-US" altLang="zh-CN" sz="2200" b="1">
                    <a:solidFill>
                      <a:srgbClr val="000000"/>
                    </a:solidFill>
                    <a:latin typeface="+mj-ea"/>
                    <a:ea typeface="+mj-ea"/>
                    <a:cs typeface="Cambria Math" panose="020405030504060302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因此，当计算多元弱酸中的</a:t>
                </a:r>
                <a:r>
                  <a:rPr lang="en-US" altLang="zh-CN" sz="2200"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或比较多元弱酸的酸性相对强弱时，通常只考虑第一步电离。</a:t>
                </a:r>
                <a:endParaRPr lang="zh-CN" altLang="zh-CN" sz="2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848332"/>
              </a:xfrm>
              <a:blipFill rotWithShape="1">
                <a:blip r:embed="rId1"/>
                <a:stretch>
                  <a:fillRect l="-2" t="-11" r="1" b="10"/>
                </a:stretch>
              </a:blipFill>
            </p:spPr>
            <p:txBody>
              <a:bodyPr/>
              <a:lstStyle/>
              <a:p>
                <a:r>
                  <a:rPr lang="zh-CN" altLang="en-US">
                    <a:noFill/>
                  </a:rPr>
                  <a:t> </a:t>
                </a:r>
              </a:p>
            </p:txBody>
          </p:sp>
        </mc:Fallback>
      </mc:AlternateContent>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意义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一定温度下，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越大，弱电解质越易电离，酸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性越强。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内因：弱电解质的性质。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外因：对于同一弱电解质的稀溶液来说，电离平衡常数</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只与温度有关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。由于电离过程为吸热过程，所以电离平衡常数随温度的升高而增大。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1309544" y="1482485"/>
                <a:ext cx="10537158" cy="576248"/>
              </a:xfrm>
            </p:spPr>
            <p:txBody>
              <a:bodyPr/>
              <a:lstStyle/>
              <a:p>
                <a:pPr hangingPunct="0"/>
                <a:r>
                  <a:rPr lang="zh-CN" altLang="zh-CN" sz="2400" b="1">
                    <a:solidFill>
                      <a:srgbClr val="00A451"/>
                    </a:solidFill>
                    <a:effectLst/>
                    <a:latin typeface="Times New Roman" panose="02020603050405020304" pitchFamily="18" charset="0"/>
                    <a:ea typeface="黑体" panose="02010609060101010101" pitchFamily="49" charset="-122"/>
                    <a:cs typeface="Times New Roman" panose="02020603050405020304" pitchFamily="18" charset="0"/>
                  </a:rPr>
                  <a:t>电离平衡的影响因素</a:t>
                </a:r>
                <a:r>
                  <a:rPr lang="en-US" altLang="zh-CN" sz="2400" b="1">
                    <a:solidFill>
                      <a:srgbClr val="00A451"/>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A451"/>
                    </a:solidFill>
                    <a:effectLst/>
                    <a:latin typeface="Times New Roman" panose="02020603050405020304" pitchFamily="18" charset="0"/>
                    <a:ea typeface="楷体" panose="02010609060101010101" pitchFamily="49" charset="-122"/>
                    <a:cs typeface="Times New Roman" panose="02020603050405020304" pitchFamily="18" charset="0"/>
                  </a:rPr>
                  <a:t>以</a:t>
                </a:r>
                <a:r>
                  <a:rPr lang="en-US" altLang="zh-CN" sz="2400" b="1">
                    <a:solidFill>
                      <a:srgbClr val="00A451"/>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altLang="zh-CN" sz="2400" b="1" baseline="-25000">
                    <a:solidFill>
                      <a:srgbClr val="00A451"/>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400" b="1">
                    <a:solidFill>
                      <a:srgbClr val="00A451"/>
                    </a:solidFill>
                    <a:effectLst/>
                    <a:latin typeface="Times New Roman" panose="02020603050405020304" pitchFamily="18" charset="0"/>
                    <a:ea typeface="宋体" panose="02010600030101010101" pitchFamily="2" charset="-122"/>
                    <a:cs typeface="Times New Roman" panose="02020603050405020304" pitchFamily="18" charset="0"/>
                  </a:rPr>
                  <a:t>COOH</a:t>
                </a:r>
                <a14:m>
                  <m:oMath xmlns:m="http://schemas.openxmlformats.org/officeDocument/2006/math">
                    <m:r>
                      <m:rPr>
                        <m:nor/>
                      </m:rPr>
                      <a:rPr lang="en-US" altLang="zh-CN" spc="-500" smtClean="0">
                        <a:solidFill>
                          <a:srgbClr val="00A451"/>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mtClean="0">
                        <a:solidFill>
                          <a:srgbClr val="00A451"/>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b="0" i="0" smtClean="0">
                        <a:solidFill>
                          <a:srgbClr val="00A451"/>
                        </a:solidFill>
                        <a:latin typeface="Cambria Math" panose="02040503050406030204" pitchFamily="18" charset="0"/>
                        <a:ea typeface="宋体" panose="02010600030101010101" pitchFamily="2" charset="-122"/>
                        <a:cs typeface="Cambria Math" panose="02040503050406030204" pitchFamily="18" charset="0"/>
                      </a:rPr>
                      <m:t>  </m:t>
                    </m:r>
                  </m:oMath>
                </a14:m>
                <a:r>
                  <a:rPr lang="en-US" altLang="zh-CN" sz="2400" b="1">
                    <a:solidFill>
                      <a:srgbClr val="00A451"/>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altLang="zh-CN" sz="2400" b="1" baseline="-25000">
                    <a:solidFill>
                      <a:srgbClr val="00A451"/>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400" b="1">
                    <a:solidFill>
                      <a:srgbClr val="00A451"/>
                    </a:solidFill>
                    <a:effectLst/>
                    <a:latin typeface="Times New Roman" panose="02020603050405020304" pitchFamily="18" charset="0"/>
                    <a:ea typeface="宋体" panose="02010600030101010101" pitchFamily="2" charset="-122"/>
                    <a:cs typeface="Times New Roman" panose="02020603050405020304" pitchFamily="18" charset="0"/>
                  </a:rPr>
                  <a:t>COO</a:t>
                </a:r>
                <a:r>
                  <a:rPr lang="zh-CN" altLang="zh-CN" sz="2400" b="1" baseline="30000">
                    <a:solidFill>
                      <a:srgbClr val="00A451"/>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00A451"/>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00A451"/>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altLang="zh-CN" sz="2400" b="1" baseline="30000">
                    <a:solidFill>
                      <a:srgbClr val="00A451"/>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00A451"/>
                    </a:solidFill>
                    <a:effectLst/>
                    <a:latin typeface="Times New Roman" panose="02020603050405020304" pitchFamily="18" charset="0"/>
                    <a:ea typeface="楷体" panose="02010609060101010101" pitchFamily="49" charset="-122"/>
                    <a:cs typeface="Times New Roman" panose="02020603050405020304" pitchFamily="18" charset="0"/>
                  </a:rPr>
                  <a:t>为例</a:t>
                </a:r>
                <a:r>
                  <a:rPr lang="en-US" altLang="zh-CN" sz="2400" b="1">
                    <a:solidFill>
                      <a:srgbClr val="00A451"/>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1309544" y="1482485"/>
                <a:ext cx="10537158" cy="576248"/>
              </a:xfrm>
              <a:blipFill rotWithShape="1">
                <a:blip r:embed="rId1"/>
                <a:stretch>
                  <a:fillRect l="-2" t="-5358" r="1" b="-430"/>
                </a:stretch>
              </a:blipFill>
            </p:spPr>
            <p:txBody>
              <a:bodyPr/>
              <a:lstStyle/>
              <a:p>
                <a:r>
                  <a:rPr lang="zh-CN" altLang="en-US">
                    <a:noFill/>
                  </a:rPr>
                  <a:t> </a:t>
                </a:r>
              </a:p>
            </p:txBody>
          </p:sp>
        </mc:Fallback>
      </mc:AlternateContent>
      <p:pic>
        <p:nvPicPr>
          <p:cNvPr id="4" name="图片 3"/>
          <p:cNvPicPr>
            <a:picLocks noChangeAspect="1"/>
          </p:cNvPicPr>
          <p:nvPr/>
        </p:nvPicPr>
        <p:blipFill>
          <a:blip r:embed="rId2"/>
          <a:stretch>
            <a:fillRect/>
          </a:stretch>
        </p:blipFill>
        <p:spPr>
          <a:xfrm>
            <a:off x="3120959" y="886426"/>
            <a:ext cx="5948493" cy="566849"/>
          </a:xfrm>
          <a:prstGeom prst="rect">
            <a:avLst/>
          </a:prstGeom>
        </p:spPr>
      </p:pic>
      <p:pic>
        <p:nvPicPr>
          <p:cNvPr id="5" name="要点1.EPS" descr="id:2147491247;FounderCES"/>
          <p:cNvPicPr/>
          <p:nvPr/>
        </p:nvPicPr>
        <p:blipFill>
          <a:blip r:embed="rId3"/>
          <a:stretch>
            <a:fillRect/>
          </a:stretch>
        </p:blipFill>
        <p:spPr>
          <a:xfrm>
            <a:off x="360854" y="1654838"/>
            <a:ext cx="948690" cy="333375"/>
          </a:xfrm>
          <a:prstGeom prst="rect">
            <a:avLst/>
          </a:prstGeom>
        </p:spPr>
      </p:pic>
      <p:graphicFrame>
        <p:nvGraphicFramePr>
          <p:cNvPr id="2" name="表格 1"/>
          <p:cNvGraphicFramePr>
            <a:graphicFrameLocks noGrp="1"/>
          </p:cNvGraphicFramePr>
          <p:nvPr/>
        </p:nvGraphicFramePr>
        <p:xfrm>
          <a:off x="343712" y="2145909"/>
          <a:ext cx="11502989" cy="3927504"/>
        </p:xfrm>
        <a:graphic>
          <a:graphicData uri="http://schemas.openxmlformats.org/drawingml/2006/table">
            <a:tbl>
              <a:tblPr firstRow="1" firstCol="1" bandRow="1"/>
              <a:tblGrid>
                <a:gridCol w="2799166"/>
                <a:gridCol w="2016224"/>
                <a:gridCol w="1944216"/>
                <a:gridCol w="1656184"/>
                <a:gridCol w="1584176"/>
                <a:gridCol w="1503023"/>
              </a:tblGrid>
              <a:tr h="580289">
                <a:tc>
                  <a:txBody>
                    <a:bodyPr/>
                    <a:lstStyle/>
                    <a:p>
                      <a:pPr algn="ctr" hangingPunct="0">
                        <a:lnSpc>
                          <a:spcPct val="150000"/>
                        </a:lnSpc>
                        <a:buNone/>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条件改变</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平衡移动方向</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电离程度</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导电能力</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539323">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升高温度</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向右移动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增强</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539323">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加水</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向右移动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减弱</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539323">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向左移动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增强</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613508">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加少量</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向右移动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增强</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576415">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加少量</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COONa</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向左移动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增强</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539323">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加冰醋酸</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向右移动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增强</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内容占位符 2"/>
              <p:cNvSpPr txBox="1"/>
              <p:nvPr/>
            </p:nvSpPr>
            <p:spPr bwMode="auto">
              <a:xfrm>
                <a:off x="348660" y="4523870"/>
                <a:ext cx="11485848" cy="1932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pP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加入少量</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粉末</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平衡向左移动</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温度升高</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的溶解度减小</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导致</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挥发</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平衡向左移动</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充入</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温度不变</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则电离平衡常数不变</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为弱酸</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弱电解质在溶液中微弱电离</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因此溶液中</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e>
                    </m:d>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sz="2200" b="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e>
                    </m:d>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2"/>
              <p:cNvSpPr txBox="1">
                <a:spLocks noRot="1" noChangeAspect="1" noMove="1" noResize="1" noEditPoints="1" noAdjustHandles="1" noChangeArrowheads="1" noChangeShapeType="1" noTextEdit="1"/>
              </p:cNvSpPr>
              <p:nvPr/>
            </p:nvSpPr>
            <p:spPr bwMode="auto">
              <a:xfrm>
                <a:off x="348660" y="4523870"/>
                <a:ext cx="11485848" cy="1932452"/>
              </a:xfrm>
              <a:prstGeom prst="rect">
                <a:avLst/>
              </a:prstGeom>
              <a:blipFill rotWithShape="1">
                <a:blip r:embed="rId1"/>
                <a:stretch>
                  <a:fillRect t="-7" b="-2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410164"/>
              </a:xfrm>
            </p:spPr>
            <p:txBody>
              <a:bodyPr/>
              <a:lstStyle/>
              <a:p>
                <a:pPr hangingPunct="0">
                  <a:lnSpc>
                    <a:spcPct val="140000"/>
                  </a:lnSpc>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z="22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海南文昌中学高二期中</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常温下，向装有蒸馏水的试管中通入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至饱和，溶液中存在如下平衡：</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d>
                      <m:d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d>
                    <m:r>
                      <m:rPr>
                        <m:nor/>
                      </m:rPr>
                      <a:rPr lang="en-US" altLang="zh-CN" sz="2000"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t>
                </a:r>
                <a:r>
                  <a:rPr lang="en-US" altLang="zh-CN" sz="2200"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200"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000"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𝐚𝐪</m:t>
                        </m:r>
                      </m:e>
                    </m:d>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zh-CN"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d>
                      <m:d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𝐚𝐪</m:t>
                        </m:r>
                      </m:e>
                    </m:d>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。下列叙述错误的是</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加入少量</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粉末</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平衡向左移动</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将试管放置在</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水浴中</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平衡向右移动</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充入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的电离平衡常数不变</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e>
                    </m:d>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sz="2200"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e>
                    </m:d>
                  </m:oMath>
                </a14:m>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410164"/>
              </a:xfrm>
              <a:blipFill rotWithShape="1">
                <a:blip r:embed="rId2"/>
                <a:stretch>
                  <a:fillRect l="-2" t="-18" r="1" b="6"/>
                </a:stretch>
              </a:blipFill>
            </p:spPr>
            <p:txBody>
              <a:bodyPr/>
              <a:lstStyle/>
              <a:p>
                <a:r>
                  <a:rPr lang="zh-CN" altLang="en-US">
                    <a:noFill/>
                  </a:rPr>
                  <a:t> </a:t>
                </a:r>
              </a:p>
            </p:txBody>
          </p:sp>
        </mc:Fallback>
      </mc:AlternateContent>
      <p:pic>
        <p:nvPicPr>
          <p:cNvPr id="5" name="图片 4"/>
          <p:cNvPicPr>
            <a:picLocks noChangeAspect="1"/>
          </p:cNvPicPr>
          <p:nvPr/>
        </p:nvPicPr>
        <p:blipFill>
          <a:blip r:embed="rId3"/>
          <a:stretch>
            <a:fillRect/>
          </a:stretch>
        </p:blipFill>
        <p:spPr>
          <a:xfrm>
            <a:off x="419059" y="845504"/>
            <a:ext cx="1087778" cy="367756"/>
          </a:xfrm>
          <a:prstGeom prst="rect">
            <a:avLst/>
          </a:prstGeom>
        </p:spPr>
      </p:pic>
      <p:pic>
        <p:nvPicPr>
          <p:cNvPr id="7" name="图片 6"/>
          <p:cNvPicPr>
            <a:picLocks noChangeAspect="1"/>
          </p:cNvPicPr>
          <p:nvPr/>
        </p:nvPicPr>
        <p:blipFill>
          <a:blip r:embed="rId4"/>
          <a:stretch>
            <a:fillRect/>
          </a:stretch>
        </p:blipFill>
        <p:spPr>
          <a:xfrm>
            <a:off x="355905" y="4580288"/>
            <a:ext cx="999732" cy="409339"/>
          </a:xfrm>
          <a:prstGeom prst="rect">
            <a:avLst/>
          </a:prstGeom>
        </p:spPr>
      </p:pic>
      <p:pic>
        <p:nvPicPr>
          <p:cNvPr id="2" name="图片 1"/>
          <p:cNvPicPr>
            <a:picLocks noChangeAspect="1"/>
          </p:cNvPicPr>
          <p:nvPr/>
        </p:nvPicPr>
        <p:blipFill>
          <a:blip r:embed="rId5"/>
          <a:stretch>
            <a:fillRect/>
          </a:stretch>
        </p:blipFill>
        <p:spPr>
          <a:xfrm>
            <a:off x="403575" y="4114858"/>
            <a:ext cx="1046020" cy="423292"/>
          </a:xfrm>
          <a:prstGeom prst="rect">
            <a:avLst/>
          </a:prstGeom>
        </p:spPr>
      </p:pic>
      <p:sp>
        <p:nvSpPr>
          <p:cNvPr id="6" name="文本框 5"/>
          <p:cNvSpPr txBox="1"/>
          <p:nvPr/>
        </p:nvSpPr>
        <p:spPr>
          <a:xfrm>
            <a:off x="1448057" y="4100614"/>
            <a:ext cx="6093068" cy="430887"/>
          </a:xfrm>
          <a:prstGeom prst="rect">
            <a:avLst/>
          </a:prstGeom>
          <a:noFill/>
        </p:spPr>
        <p:txBody>
          <a:bodyPr wrap="square">
            <a:spAutoFit/>
          </a:bodyPr>
          <a:lstStyle/>
          <a:p>
            <a:r>
              <a:rPr lang="en-US" altLang="zh-CN" sz="2200" b="1">
                <a:solidFill>
                  <a:srgbClr val="000000"/>
                </a:solidFill>
                <a:effectLst/>
              </a:rPr>
              <a:t>B</a:t>
            </a:r>
            <a:endParaRPr lang="zh-CN" altLang="en-US" sz="2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51554" y="855296"/>
            <a:ext cx="11495147" cy="1602617"/>
          </a:xfrm>
          <a:prstGeom prst="rect">
            <a:avLst/>
          </a:prstGeom>
        </p:spPr>
      </p:pic>
      <p:sp>
        <p:nvSpPr>
          <p:cNvPr id="3" name="内容占位符 2"/>
          <p:cNvSpPr>
            <a:spLocks noGrp="1"/>
          </p:cNvSpPr>
          <p:nvPr>
            <p:ph idx="1"/>
          </p:nvPr>
        </p:nvSpPr>
        <p:spPr>
          <a:xfrm>
            <a:off x="360854" y="773669"/>
            <a:ext cx="11485848" cy="1684244"/>
          </a:xfrm>
        </p:spPr>
        <p:txBody>
          <a:bodyPr/>
          <a:lstStyle/>
          <a:p>
            <a:pPr hangingPunct="0"/>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加水稀释弱电解质溶液时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要注意离子浓度与离子物质的量的变化。在相同溶液中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两种微粒的浓度比值与其物质的量比值相同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推断时可相互借用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以此来解析。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关键提醒.EPS" descr="id:2147494347;FounderCES"/>
          <p:cNvPicPr>
            <a:picLocks noChangeAspect="1"/>
          </p:cNvPicPr>
          <p:nvPr/>
        </p:nvPicPr>
        <p:blipFill>
          <a:blip r:embed="rId2"/>
          <a:stretch>
            <a:fillRect/>
          </a:stretch>
        </p:blipFill>
        <p:spPr>
          <a:xfrm>
            <a:off x="360854" y="926650"/>
            <a:ext cx="1824090" cy="36004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46120"/>
                <a:ext cx="11485848" cy="4018280"/>
              </a:xfrm>
            </p:spPr>
            <p:txBody>
              <a:bodyPr/>
              <a:lstStyle/>
              <a:p>
                <a:pPr indent="1078230" hangingPunct="0"/>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电离平衡常数的应用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判断弱酸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或弱碱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的相对强弱：相同条件下，电离平衡常数越大，酸性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或碱性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判断溶液中微粒浓度比值的变化情况：如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溶液加水稀释，</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pP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𝐜</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𝐂𝐎</m:t>
                        </m:r>
                        <m:sSup>
                          <m:sSupPr>
                            <m:ctrlPr>
                              <a:rPr lang="zh-CN"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𝐜</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𝐂𝐎𝐎𝐇</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0">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𝐂𝐎</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0">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0">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𝐂𝐎𝐎𝐇</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，加水稀释时，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不变，则</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0">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0">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𝐂𝐎𝐎𝐇</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746120"/>
                <a:ext cx="11485848" cy="4018280"/>
              </a:xfrm>
              <a:blipFill rotWithShape="1">
                <a:blip r:embed="rId1"/>
                <a:stretch>
                  <a:fillRect l="-2" t="-16" r="1" b="16"/>
                </a:stretch>
              </a:blipFill>
            </p:spPr>
            <p:txBody>
              <a:bodyPr/>
              <a:lstStyle/>
              <a:p>
                <a:r>
                  <a:rPr lang="zh-CN" altLang="en-US">
                    <a:noFill/>
                  </a:rPr>
                  <a:t> </a:t>
                </a:r>
              </a:p>
            </p:txBody>
          </p:sp>
        </mc:Fallback>
      </mc:AlternateContent>
      <p:pic>
        <p:nvPicPr>
          <p:cNvPr id="3" name="要点2.EPS" descr="id:2147491311;FounderCES"/>
          <p:cNvPicPr/>
          <p:nvPr/>
        </p:nvPicPr>
        <p:blipFill>
          <a:blip r:embed="rId2"/>
          <a:stretch>
            <a:fillRect/>
          </a:stretch>
        </p:blipFill>
        <p:spPr>
          <a:xfrm>
            <a:off x="406574" y="908720"/>
            <a:ext cx="952500" cy="33401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辽宁抚顺六校协作体高二期中节选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常温下，某些一元弱酸的电离平衡常数如表所示。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的电离方程式为</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典例2.EPS" descr="id:2147492653;FounderCES"/>
          <p:cNvPicPr>
            <a:picLocks noChangeAspect="1"/>
          </p:cNvPicPr>
          <p:nvPr/>
        </p:nvPicPr>
        <p:blipFill>
          <a:blip r:embed="rId1"/>
          <a:stretch>
            <a:fillRect/>
          </a:stretch>
        </p:blipFill>
        <p:spPr>
          <a:xfrm>
            <a:off x="387229" y="899928"/>
            <a:ext cx="1167995" cy="375767"/>
          </a:xfrm>
          <a:prstGeom prst="rect">
            <a:avLst/>
          </a:prstGeom>
        </p:spPr>
      </p:pic>
      <p:graphicFrame>
        <p:nvGraphicFramePr>
          <p:cNvPr id="3" name="表格 2"/>
          <p:cNvGraphicFramePr>
            <a:graphicFrameLocks noGrp="1"/>
          </p:cNvGraphicFramePr>
          <p:nvPr/>
        </p:nvGraphicFramePr>
        <p:xfrm>
          <a:off x="467885" y="1911206"/>
          <a:ext cx="11315954" cy="1097280"/>
        </p:xfrm>
        <a:graphic>
          <a:graphicData uri="http://schemas.openxmlformats.org/drawingml/2006/table">
            <a:tbl>
              <a:tblPr firstRow="1" firstCol="1" bandRow="1"/>
              <a:tblGrid>
                <a:gridCol w="1954913"/>
                <a:gridCol w="1979298"/>
                <a:gridCol w="2460581"/>
                <a:gridCol w="2460581"/>
                <a:gridCol w="2460581"/>
              </a:tblGrid>
              <a:tr h="0">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弱酸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HCN</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HF</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COOH</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0">
                <a:tc>
                  <a:txBody>
                    <a:bodyPr/>
                    <a:lstStyle/>
                    <a:p>
                      <a:pPr algn="ctr" hangingPunct="0">
                        <a:lnSpc>
                          <a:spcPct val="150000"/>
                        </a:lnSpc>
                        <a:buNone/>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电离平衡</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5.6</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mc:AlternateContent xmlns:mc="http://schemas.openxmlformats.org/markup-compatibility/2006">
        <mc:Choice xmlns:a14="http://schemas.microsoft.com/office/drawing/2010/main" Requires="a14">
          <p:sp>
            <p:nvSpPr>
              <p:cNvPr id="6" name="内容占位符 1"/>
              <p:cNvSpPr txBox="1"/>
              <p:nvPr/>
            </p:nvSpPr>
            <p:spPr bwMode="auto">
              <a:xfrm>
                <a:off x="1369573" y="3505093"/>
                <a:ext cx="10576032"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rPr>
                  <a:t>HCN</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a:solidFill>
                      <a:srgbClr val="000000"/>
                    </a:solidFill>
                    <a:latin typeface="Times New Roman" panose="02020603050405020304" pitchFamily="18" charset="0"/>
                    <a:ea typeface="宋体" panose="02010600030101010101" pitchFamily="2" charset="-122"/>
                  </a:rPr>
                  <a:t>H</a:t>
                </a:r>
                <a:r>
                  <a:rPr lang="zh-CN" altLang="zh-CN" b="1" baseline="30000">
                    <a:solidFill>
                      <a:srgbClr val="000000"/>
                    </a:solidFill>
                    <a:ea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CN</a:t>
                </a:r>
                <a:r>
                  <a:rPr lang="zh-CN" altLang="zh-CN" b="1" baseline="30000">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a:p>
            </p:txBody>
          </p:sp>
        </mc:Choice>
        <mc:Fallback>
          <p:sp>
            <p:nvSpPr>
              <p:cNvPr id="6" name="内容占位符 1"/>
              <p:cNvSpPr txBox="1">
                <a:spLocks noRot="1" noChangeAspect="1" noMove="1" noResize="1" noEditPoints="1" noAdjustHandles="1" noChangeArrowheads="1" noChangeShapeType="1" noTextEdit="1"/>
              </p:cNvSpPr>
              <p:nvPr/>
            </p:nvSpPr>
            <p:spPr bwMode="auto">
              <a:xfrm>
                <a:off x="1369573" y="3505093"/>
                <a:ext cx="10576032" cy="645160"/>
              </a:xfrm>
              <a:prstGeom prst="rect">
                <a:avLst/>
              </a:prstGeom>
              <a:blipFill rotWithShape="1">
                <a:blip r:embed="rId2"/>
                <a:stretch>
                  <a:fillRect l="-5" t="-4806" r="6" b="8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8" name="图片 7"/>
          <p:cNvPicPr>
            <a:picLocks noChangeAspect="1"/>
          </p:cNvPicPr>
          <p:nvPr/>
        </p:nvPicPr>
        <p:blipFill>
          <a:blip r:embed="rId3"/>
          <a:stretch>
            <a:fillRect/>
          </a:stretch>
        </p:blipFill>
        <p:spPr>
          <a:xfrm>
            <a:off x="403575" y="3696656"/>
            <a:ext cx="1046020" cy="423292"/>
          </a:xfrm>
          <a:prstGeom prst="rect">
            <a:avLst/>
          </a:prstGeom>
        </p:spPr>
      </p:pic>
      <mc:AlternateContent xmlns:mc="http://schemas.openxmlformats.org/markup-compatibility/2006">
        <mc:Choice xmlns:a14="http://schemas.microsoft.com/office/drawing/2010/main" Requires="a14">
          <p:sp>
            <p:nvSpPr>
              <p:cNvPr id="10" name="内容占位符 2"/>
              <p:cNvSpPr txBox="1"/>
              <p:nvPr/>
            </p:nvSpPr>
            <p:spPr bwMode="auto">
              <a:xfrm>
                <a:off x="360854" y="4129646"/>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rPr>
                  <a:t>             HCN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为弱电解质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电离方程式为</a:t>
                </a:r>
                <a:r>
                  <a:rPr lang="en-US" altLang="zh-CN" b="1">
                    <a:solidFill>
                      <a:srgbClr val="000000"/>
                    </a:solidFill>
                    <a:latin typeface="Times New Roman" panose="02020603050405020304" pitchFamily="18" charset="0"/>
                    <a:ea typeface="宋体" panose="02010600030101010101" pitchFamily="2" charset="-122"/>
                  </a:rPr>
                  <a:t>HCN</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rPr>
                  <a:t> </a:t>
                </a:r>
                <a:r>
                  <a:rPr lang="en-US" altLang="zh-CN" b="1">
                    <a:solidFill>
                      <a:srgbClr val="000000"/>
                    </a:solidFill>
                    <a:latin typeface="Times New Roman" panose="02020603050405020304" pitchFamily="18" charset="0"/>
                    <a:ea typeface="宋体" panose="02010600030101010101" pitchFamily="2" charset="-122"/>
                  </a:rPr>
                  <a:t>H</a:t>
                </a:r>
                <a:r>
                  <a:rPr lang="zh-CN" altLang="zh-CN" b="1" baseline="30000">
                    <a:solidFill>
                      <a:srgbClr val="000000"/>
                    </a:solidFill>
                    <a:ea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CN</a:t>
                </a:r>
                <a:r>
                  <a:rPr lang="zh-CN" altLang="zh-CN" b="1" baseline="3000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mc:Choice>
        <mc:Fallback>
          <p:sp>
            <p:nvSpPr>
              <p:cNvPr id="10" name="内容占位符 2"/>
              <p:cNvSpPr txBox="1">
                <a:spLocks noRot="1" noChangeAspect="1" noMove="1" noResize="1" noEditPoints="1" noAdjustHandles="1" noChangeArrowheads="1" noChangeShapeType="1" noTextEdit="1"/>
              </p:cNvSpPr>
              <p:nvPr/>
            </p:nvSpPr>
            <p:spPr bwMode="auto">
              <a:xfrm>
                <a:off x="360854" y="4129646"/>
                <a:ext cx="11485848" cy="646331"/>
              </a:xfrm>
              <a:prstGeom prst="rect">
                <a:avLst/>
              </a:prstGeom>
              <a:blipFill rotWithShape="1">
                <a:blip r:embed="rId4"/>
                <a:stretch>
                  <a:fillRect l="-2" t="-4753" r="1" b="2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图片 6"/>
          <p:cNvPicPr>
            <a:picLocks noChangeAspect="1"/>
          </p:cNvPicPr>
          <p:nvPr/>
        </p:nvPicPr>
        <p:blipFill>
          <a:blip r:embed="rId5"/>
          <a:stretch>
            <a:fillRect/>
          </a:stretch>
        </p:blipFill>
        <p:spPr>
          <a:xfrm>
            <a:off x="334046" y="4239919"/>
            <a:ext cx="1046020" cy="4282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6331"/>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，理由为</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67885" y="1412776"/>
          <a:ext cx="11315954" cy="1097280"/>
        </p:xfrm>
        <a:graphic>
          <a:graphicData uri="http://schemas.openxmlformats.org/drawingml/2006/table">
            <a:tbl>
              <a:tblPr firstRow="1" firstCol="1" bandRow="1"/>
              <a:tblGrid>
                <a:gridCol w="1954913"/>
                <a:gridCol w="1979298"/>
                <a:gridCol w="2460581"/>
                <a:gridCol w="2460581"/>
                <a:gridCol w="2460581"/>
              </a:tblGrid>
              <a:tr h="0">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弱酸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HCN</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HF</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COOH</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0">
                <a:tc>
                  <a:txBody>
                    <a:bodyPr/>
                    <a:lstStyle/>
                    <a:p>
                      <a:pPr algn="ctr" hangingPunct="0">
                        <a:lnSpc>
                          <a:spcPct val="150000"/>
                        </a:lnSpc>
                        <a:buNone/>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电离平衡</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5.6</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p:sp>
        <p:nvSpPr>
          <p:cNvPr id="4" name="内容占位符 1"/>
          <p:cNvSpPr txBox="1"/>
          <p:nvPr/>
        </p:nvSpPr>
        <p:spPr bwMode="auto">
          <a:xfrm>
            <a:off x="1421329" y="2590782"/>
            <a:ext cx="10576032"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弱酸的电离平衡常数越大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酸性越强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a:p>
        </p:txBody>
      </p:sp>
      <p:pic>
        <p:nvPicPr>
          <p:cNvPr id="5" name="图片 4"/>
          <p:cNvPicPr>
            <a:picLocks noChangeAspect="1"/>
          </p:cNvPicPr>
          <p:nvPr/>
        </p:nvPicPr>
        <p:blipFill>
          <a:blip r:embed="rId1"/>
          <a:stretch>
            <a:fillRect/>
          </a:stretch>
        </p:blipFill>
        <p:spPr>
          <a:xfrm>
            <a:off x="403575" y="2756467"/>
            <a:ext cx="1046020" cy="423292"/>
          </a:xfrm>
          <a:prstGeom prst="rect">
            <a:avLst/>
          </a:prstGeom>
        </p:spPr>
      </p:pic>
      <p:sp>
        <p:nvSpPr>
          <p:cNvPr id="6" name="内容占位符 2"/>
          <p:cNvSpPr txBox="1"/>
          <p:nvPr/>
        </p:nvSpPr>
        <p:spPr bwMode="auto">
          <a:xfrm>
            <a:off x="360854" y="3189457"/>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078230" eaLnBrk="1" hangingPunct="1"/>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醋酸的电离平衡常数小于亚硝酸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则酸性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ea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rPr>
              <a:t>CH</a:t>
            </a:r>
            <a:r>
              <a:rPr lang="en-US" altLang="zh-CN" b="1" baseline="-25000">
                <a:solidFill>
                  <a:srgbClr val="000000"/>
                </a:solidFill>
                <a:latin typeface="Times New Roman" panose="02020603050405020304" pitchFamily="18" charset="0"/>
                <a:ea typeface="宋体" panose="02010600030101010101" pitchFamily="2" charset="-122"/>
              </a:rPr>
              <a:t>3</a:t>
            </a:r>
            <a:r>
              <a:rPr lang="en-US" altLang="zh-CN" b="1">
                <a:solidFill>
                  <a:srgbClr val="000000"/>
                </a:solidFill>
                <a:latin typeface="Times New Roman" panose="02020603050405020304" pitchFamily="18" charset="0"/>
                <a:ea typeface="宋体" panose="02010600030101010101" pitchFamily="2" charset="-122"/>
              </a:rPr>
              <a:t>COOH</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HNO</a:t>
            </a:r>
            <a:r>
              <a:rPr lang="en-US" altLang="zh-CN" b="1" baseline="-25000">
                <a:solidFill>
                  <a:srgbClr val="000000"/>
                </a:solidFill>
                <a:latin typeface="Times New Roman" panose="02020603050405020304" pitchFamily="18" charset="0"/>
                <a:ea typeface="宋体" panose="02010600030101010101" pitchFamily="2" charset="-122"/>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理由为弱酸的电离平衡常数越大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酸性越强。</a:t>
            </a:r>
            <a:endParaRPr lang="zh-CN" altLang="en-US"/>
          </a:p>
        </p:txBody>
      </p:sp>
      <p:pic>
        <p:nvPicPr>
          <p:cNvPr id="7" name="图片 6"/>
          <p:cNvPicPr>
            <a:picLocks noChangeAspect="1"/>
          </p:cNvPicPr>
          <p:nvPr/>
        </p:nvPicPr>
        <p:blipFill>
          <a:blip r:embed="rId2"/>
          <a:stretch>
            <a:fillRect/>
          </a:stretch>
        </p:blipFill>
        <p:spPr>
          <a:xfrm>
            <a:off x="334046" y="3299730"/>
            <a:ext cx="1046020" cy="4282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79810" y="1412776"/>
            <a:ext cx="9991860" cy="4983765"/>
            <a:chOff x="279810" y="1412776"/>
            <a:chExt cx="9991860" cy="4983765"/>
          </a:xfrm>
        </p:grpSpPr>
        <p:pic>
          <p:nvPicPr>
            <p:cNvPr id="2" name="学霸化学   选择性必修1 人教 -四色-25.3.13改-发排-02.EPS" descr="id:2147494255;FounderCES"/>
            <p:cNvPicPr>
              <a:picLocks noChangeAspect="1"/>
            </p:cNvPicPr>
            <p:nvPr/>
          </p:nvPicPr>
          <p:blipFill rotWithShape="1">
            <a:blip r:embed="rId1"/>
            <a:srcRect l="15190" b="41596"/>
            <a:stretch>
              <a:fillRect/>
            </a:stretch>
          </p:blipFill>
          <p:spPr>
            <a:xfrm>
              <a:off x="1918742" y="1412776"/>
              <a:ext cx="8352928" cy="4983765"/>
            </a:xfrm>
            <a:prstGeom prst="rect">
              <a:avLst/>
            </a:prstGeom>
          </p:spPr>
        </p:pic>
        <p:pic>
          <p:nvPicPr>
            <p:cNvPr id="5" name="图片 4"/>
            <p:cNvPicPr>
              <a:picLocks noChangeAspect="1"/>
            </p:cNvPicPr>
            <p:nvPr/>
          </p:nvPicPr>
          <p:blipFill>
            <a:blip r:embed="rId2"/>
            <a:stretch>
              <a:fillRect/>
            </a:stretch>
          </p:blipFill>
          <p:spPr>
            <a:xfrm>
              <a:off x="279810" y="2708920"/>
              <a:ext cx="1944216" cy="3240360"/>
            </a:xfrm>
            <a:prstGeom prst="rect">
              <a:avLst/>
            </a:prstGeom>
          </p:spPr>
        </p:pic>
      </p:grpSp>
      <p:pic>
        <p:nvPicPr>
          <p:cNvPr id="3" name="图片 2"/>
          <p:cNvPicPr>
            <a:picLocks noChangeAspect="1"/>
          </p:cNvPicPr>
          <p:nvPr/>
        </p:nvPicPr>
        <p:blipFill>
          <a:blip r:embed="rId3">
            <a:clrChange>
              <a:clrFrom>
                <a:srgbClr val="FFFFFF"/>
              </a:clrFrom>
              <a:clrTo>
                <a:srgbClr val="FFFFFF">
                  <a:alpha val="0"/>
                </a:srgbClr>
              </a:clrTo>
            </a:clrChange>
          </a:blip>
          <a:stretch>
            <a:fillRect/>
          </a:stretch>
        </p:blipFill>
        <p:spPr>
          <a:xfrm>
            <a:off x="3430910" y="620688"/>
            <a:ext cx="4524422" cy="644656"/>
          </a:xfrm>
          <a:prstGeom prst="rect">
            <a:avLst/>
          </a:prstGeom>
        </p:spPr>
      </p:pic>
      <p:pic>
        <p:nvPicPr>
          <p:cNvPr id="7" name="图片 6"/>
          <p:cNvPicPr>
            <a:picLocks noChangeAspect="1"/>
          </p:cNvPicPr>
          <p:nvPr/>
        </p:nvPicPr>
        <p:blipFill>
          <a:blip r:embed="rId4"/>
          <a:stretch>
            <a:fillRect/>
          </a:stretch>
        </p:blipFill>
        <p:spPr>
          <a:xfrm>
            <a:off x="728350" y="2516442"/>
            <a:ext cx="1495676" cy="2483017"/>
          </a:xfrm>
          <a:prstGeom prst="rect">
            <a:avLst/>
          </a:prstGeom>
        </p:spPr>
      </p:pic>
      <p:pic>
        <p:nvPicPr>
          <p:cNvPr id="8" name="图片 7"/>
          <p:cNvPicPr>
            <a:picLocks noChangeAspect="1"/>
          </p:cNvPicPr>
          <p:nvPr/>
        </p:nvPicPr>
        <p:blipFill>
          <a:blip r:embed="rId5"/>
          <a:stretch>
            <a:fillRect/>
          </a:stretch>
        </p:blipFill>
        <p:spPr>
          <a:xfrm>
            <a:off x="1011636" y="2270285"/>
            <a:ext cx="400050" cy="1175967"/>
          </a:xfrm>
          <a:prstGeom prst="rect">
            <a:avLst/>
          </a:prstGeom>
        </p:spPr>
      </p:pic>
      <p:pic>
        <p:nvPicPr>
          <p:cNvPr id="9" name="图片 8"/>
          <p:cNvPicPr>
            <a:picLocks noChangeAspect="1"/>
          </p:cNvPicPr>
          <p:nvPr/>
        </p:nvPicPr>
        <p:blipFill>
          <a:blip r:embed="rId5"/>
          <a:stretch>
            <a:fillRect/>
          </a:stretch>
        </p:blipFill>
        <p:spPr>
          <a:xfrm>
            <a:off x="674354" y="4221088"/>
            <a:ext cx="829345" cy="1175967"/>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向盛有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醋酸的试管中滴加少量等浓度的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溶液，可观察到的现象为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，发生反应的离子方程式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67885" y="2014100"/>
          <a:ext cx="11315954" cy="1097280"/>
        </p:xfrm>
        <a:graphic>
          <a:graphicData uri="http://schemas.openxmlformats.org/drawingml/2006/table">
            <a:tbl>
              <a:tblPr firstRow="1" firstCol="1" bandRow="1"/>
              <a:tblGrid>
                <a:gridCol w="1954913"/>
                <a:gridCol w="1979298"/>
                <a:gridCol w="2460581"/>
                <a:gridCol w="2460581"/>
                <a:gridCol w="2460581"/>
              </a:tblGrid>
              <a:tr h="0">
                <a:tc>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弱酸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HCN</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HF</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COOH</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0">
                <a:tc>
                  <a:txBody>
                    <a:bodyPr/>
                    <a:lstStyle/>
                    <a:p>
                      <a:pPr algn="ctr" hangingPunct="0">
                        <a:lnSpc>
                          <a:spcPct val="150000"/>
                        </a:lnSpc>
                        <a:buNone/>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电离平衡</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5.6</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mc:AlternateContent xmlns:mc="http://schemas.openxmlformats.org/markup-compatibility/2006">
        <mc:Choice xmlns:a14="http://schemas.microsoft.com/office/drawing/2010/main" Requires="a14">
          <p:sp>
            <p:nvSpPr>
              <p:cNvPr id="4" name="内容占位符 1"/>
              <p:cNvSpPr txBox="1"/>
              <p:nvPr/>
            </p:nvSpPr>
            <p:spPr bwMode="auto">
              <a:xfrm>
                <a:off x="1369573" y="3166228"/>
                <a:ext cx="10576032" cy="744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有气泡产生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1"/>
              <p:cNvSpPr txBox="1">
                <a:spLocks noRot="1" noChangeAspect="1" noMove="1" noResize="1" noEditPoints="1" noAdjustHandles="1" noChangeArrowheads="1" noChangeShapeType="1" noTextEdit="1"/>
              </p:cNvSpPr>
              <p:nvPr/>
            </p:nvSpPr>
            <p:spPr bwMode="auto">
              <a:xfrm>
                <a:off x="1369573" y="3166228"/>
                <a:ext cx="10576032" cy="744948"/>
              </a:xfrm>
              <a:prstGeom prst="rect">
                <a:avLst/>
              </a:prstGeom>
              <a:blipFill rotWithShape="1">
                <a:blip r:embed="rId1"/>
                <a:stretch>
                  <a:fillRect l="-5" t="-4107" r="6" b="-986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图片 4"/>
          <p:cNvPicPr>
            <a:picLocks noChangeAspect="1"/>
          </p:cNvPicPr>
          <p:nvPr/>
        </p:nvPicPr>
        <p:blipFill>
          <a:blip r:embed="rId2"/>
          <a:stretch>
            <a:fillRect/>
          </a:stretch>
        </p:blipFill>
        <p:spPr>
          <a:xfrm>
            <a:off x="403575" y="3357791"/>
            <a:ext cx="1046020" cy="423292"/>
          </a:xfrm>
          <a:prstGeom prst="rect">
            <a:avLst/>
          </a:prstGeom>
        </p:spPr>
      </p:pic>
      <mc:AlternateContent xmlns:mc="http://schemas.openxmlformats.org/markup-compatibility/2006">
        <mc:Choice xmlns:a14="http://schemas.microsoft.com/office/drawing/2010/main" Requires="a14">
          <p:sp>
            <p:nvSpPr>
              <p:cNvPr id="6" name="内容占位符 2"/>
              <p:cNvSpPr txBox="1"/>
              <p:nvPr/>
            </p:nvSpPr>
            <p:spPr bwMode="auto">
              <a:xfrm>
                <a:off x="360854" y="3790781"/>
                <a:ext cx="11485848" cy="1852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98298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盛有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醋酸的试管中滴加少量等浓度的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醋酸过量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反应生成醋酸钠、二氧化碳和水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故可观察到的现象为有气泡产生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发生反应的离子方程式为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2"/>
              <p:cNvSpPr txBox="1">
                <a:spLocks noRot="1" noChangeAspect="1" noMove="1" noResize="1" noEditPoints="1" noAdjustHandles="1" noChangeArrowheads="1" noChangeShapeType="1" noTextEdit="1"/>
              </p:cNvSpPr>
              <p:nvPr/>
            </p:nvSpPr>
            <p:spPr bwMode="auto">
              <a:xfrm>
                <a:off x="360854" y="3790781"/>
                <a:ext cx="11485848" cy="1852943"/>
              </a:xfrm>
              <a:prstGeom prst="rect">
                <a:avLst/>
              </a:prstGeom>
              <a:blipFill rotWithShape="1">
                <a:blip r:embed="rId3"/>
                <a:stretch>
                  <a:fillRect l="-2" t="-1670" r="1" b="-336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图片 6"/>
          <p:cNvPicPr>
            <a:picLocks noChangeAspect="1"/>
          </p:cNvPicPr>
          <p:nvPr/>
        </p:nvPicPr>
        <p:blipFill>
          <a:blip r:embed="rId4"/>
          <a:stretch>
            <a:fillRect/>
          </a:stretch>
        </p:blipFill>
        <p:spPr>
          <a:xfrm>
            <a:off x="334046" y="3901054"/>
            <a:ext cx="1046020" cy="4282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96840" y="999312"/>
            <a:ext cx="11386998" cy="1093732"/>
          </a:xfrm>
          <a:prstGeom prst="rect">
            <a:avLst/>
          </a:prstGeom>
        </p:spPr>
      </p:pic>
      <p:sp>
        <p:nvSpPr>
          <p:cNvPr id="5" name="内容占位符 4"/>
          <p:cNvSpPr>
            <a:spLocks noGrp="1"/>
          </p:cNvSpPr>
          <p:nvPr>
            <p:ph idx="1"/>
          </p:nvPr>
        </p:nvSpPr>
        <p:spPr>
          <a:xfrm>
            <a:off x="360854" y="962798"/>
            <a:ext cx="11485848" cy="1130246"/>
          </a:xfrm>
        </p:spPr>
        <p:txBody>
          <a:bodyPr/>
          <a:lstStyle/>
          <a:p>
            <a:pPr hangingPunct="0"/>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弱酸的酸性与其电离平衡常数有关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相同温度下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电离平衡常数越大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酸性越强。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487208" y="997188"/>
            <a:ext cx="2039559" cy="49767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921586"/>
              </a:xfrm>
            </p:spPr>
            <p:txBody>
              <a:bodyPr/>
              <a:lstStyle/>
              <a:p>
                <a:pPr indent="1165225" hangingPunct="0"/>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电离度及其应用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：弱电解质在水中的电离达到平衡状态时，已电离的溶质的分子数占原有溶质分子总数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包括已电离的和未电离的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的百分率，称为电离度，通常用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表示</a:t>
                </a:r>
                <a:endParaRPr lang="en-US"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已电离的弱电解质分子数</m:t>
                        </m:r>
                      </m:num>
                      <m:den>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溶液中原有弱电解质总分子数</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意义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：电离度实质上是一种平衡转化率，表示弱电解质在水中的电离程度。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921586"/>
              </a:xfrm>
              <a:blipFill rotWithShape="1">
                <a:blip r:embed="rId1"/>
                <a:stretch>
                  <a:fillRect l="-2" t="-16" r="1" b="12"/>
                </a:stretch>
              </a:blipFill>
            </p:spPr>
            <p:txBody>
              <a:bodyPr/>
              <a:lstStyle/>
              <a:p>
                <a:r>
                  <a:rPr lang="zh-CN" altLang="en-US">
                    <a:noFill/>
                  </a:rPr>
                  <a:t> </a:t>
                </a:r>
              </a:p>
            </p:txBody>
          </p:sp>
        </mc:Fallback>
      </mc:AlternateContent>
      <p:pic>
        <p:nvPicPr>
          <p:cNvPr id="6" name="要点3.EPS" descr="id:2147492688;FounderCES"/>
          <p:cNvPicPr>
            <a:picLocks noChangeAspect="1"/>
          </p:cNvPicPr>
          <p:nvPr/>
        </p:nvPicPr>
        <p:blipFill>
          <a:blip r:embed="rId2"/>
          <a:stretch>
            <a:fillRect/>
          </a:stretch>
        </p:blipFill>
        <p:spPr>
          <a:xfrm>
            <a:off x="406574" y="910392"/>
            <a:ext cx="952500" cy="334537"/>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276153"/>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一元弱酸、一元弱碱电离度的计算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一元弱酸：</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𝐇𝐀</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一元弱碱：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BOH</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𝐁𝐎𝐇</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276153"/>
              </a:xfrm>
              <a:blipFill rotWithShape="1">
                <a:blip r:embed="rId1"/>
                <a:stretch>
                  <a:fillRect l="-2" t="-19" r="1" b="6"/>
                </a:stretch>
              </a:blipFill>
            </p:spPr>
            <p:txBody>
              <a:bodyPr/>
              <a:lstStyle/>
              <a:p>
                <a:r>
                  <a:rPr lang="zh-CN" altLang="en-US">
                    <a:noFill/>
                  </a:rPr>
                  <a:t> </a:t>
                </a:r>
              </a:p>
            </p:txBody>
          </p:sp>
        </mc:Fallback>
      </mc:AlternateContent>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460195"/>
              </a:xfrm>
            </p:spPr>
            <p:txBody>
              <a:bodyPr/>
              <a:lstStyle/>
              <a:p>
                <a:pPr hangingPunct="0"/>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电离度与电离常数的关系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25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00000"/>
                  </a:lnSpc>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m>
                      <m:mPr>
                        <m:mcs>
                          <m:mc>
                            <m:mcPr>
                              <m:count m:val="6"/>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𝐂𝐎𝐎𝐇</m:t>
                          </m:r>
                        </m:e>
                        <m:e>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b="1" i="1"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 </m:t>
                          </m:r>
                        </m:e>
                        <m:e>
                          <m:r>
                            <m:rPr>
                              <m:nor/>
                            </m:rPr>
                            <a:rPr lang="en-US" altLang="zh-CN" b="1">
                              <a:latin typeface="Cambria Math" panose="02040503050406030204" pitchFamily="18" charset="0"/>
                            </a:rPr>
                            <m:t>CH</m:t>
                          </m:r>
                          <m:r>
                            <m:rPr>
                              <m:nor/>
                            </m:rPr>
                            <a:rPr lang="en-US" altLang="zh-CN" b="1" baseline="-25000">
                              <a:latin typeface="Cambria Math" panose="02040503050406030204" pitchFamily="18" charset="0"/>
                            </a:rPr>
                            <m:t>3</m:t>
                          </m:r>
                          <m:r>
                            <m:rPr>
                              <m:nor/>
                            </m:rPr>
                            <a:rPr lang="en-US" altLang="zh-CN" b="1">
                              <a:latin typeface="Cambria Math" panose="02040503050406030204" pitchFamily="18" charset="0"/>
                            </a:rPr>
                            <m:t>COO</m:t>
                          </m:r>
                          <m:r>
                            <m:rPr>
                              <m:nor/>
                            </m:rPr>
                            <a:rPr lang="zh-CN" altLang="en-US" b="1" baseline="30000">
                              <a:latin typeface="Cambria Math" panose="02040503050406030204" pitchFamily="18" charset="0"/>
                            </a:rPr>
                            <m:t>－</m:t>
                          </m:r>
                        </m:e>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e>
                          <m:r>
                            <m:rPr>
                              <m:nor/>
                            </m:rPr>
                            <a:rPr lang="en-US" altLang="zh-CN" b="1">
                              <a:latin typeface="Cambria Math" panose="02040503050406030204" pitchFamily="18" charset="0"/>
                            </a:rPr>
                            <m:t>H</m:t>
                          </m:r>
                          <m:r>
                            <m:rPr>
                              <m:nor/>
                            </m:rPr>
                            <a:rPr lang="zh-CN" altLang="en-US" b="1" baseline="30000">
                              <a:latin typeface="Cambria Math" panose="02040503050406030204" pitchFamily="18" charset="0"/>
                            </a:rPr>
                            <m:t>＋</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起始浓度</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mol</m:t>
                          </m:r>
                          <m:r>
                            <m:rPr>
                              <m:nor/>
                            </m:rP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m:t>·</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L</m:t>
                          </m:r>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m:rPr>
                              <m:nor/>
                            </m:rP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1</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变化浓度</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mol</m:t>
                          </m:r>
                          <m:r>
                            <m:rPr>
                              <m:nor/>
                            </m:rP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m:t>·</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L</m:t>
                          </m:r>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m:rPr>
                              <m:nor/>
                            </m:rP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1</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平衡浓度</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mol</m:t>
                          </m:r>
                          <m:r>
                            <m:rPr>
                              <m:nor/>
                            </m:rP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m:t>·</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L</m:t>
                          </m:r>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m:rPr>
                              <m:nor/>
                            </m:rP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1</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a:rPr lang="zh-CN"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mr>
                    </m:m>
                  </m:oMath>
                </a14:m>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20000"/>
                  </a:lnSpc>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平衡常数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𝐂𝐎</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e>
                        </m:d>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e>
                        </m: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𝐂𝐎𝐎𝐇</m:t>
                            </m:r>
                          </m:e>
                        </m:d>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m:rPr>
                            <m:nor/>
                          </m:rPr>
                          <a:rPr lang="en-US" altLang="zh-CN" b="1">
                            <a:latin typeface="Cambria Math" panose="02040503050406030204" pitchFamily="18" charset="0"/>
                          </a:rPr>
                          <m:t>H</m:t>
                        </m:r>
                        <m:r>
                          <m:rPr>
                            <m:nor/>
                          </m:rPr>
                          <a:rPr lang="zh-CN" altLang="en-US" b="1" baseline="30000">
                            <a:latin typeface="Cambria Math" panose="02040503050406030204" pitchFamily="18" charset="0"/>
                          </a:rPr>
                          <m:t>＋</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电离度</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e>
                    </m:ra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越稀越电离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460195"/>
              </a:xfrm>
              <a:blipFill rotWithShape="1">
                <a:blip r:embed="rId1"/>
                <a:stretch>
                  <a:fillRect l="-2" t="-14" r="1" b="13"/>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396840" y="5225563"/>
            <a:ext cx="11386998" cy="1130246"/>
          </a:xfrm>
          <a:prstGeom prst="rect">
            <a:avLst/>
          </a:prstGeom>
        </p:spPr>
      </p:pic>
      <p:sp>
        <p:nvSpPr>
          <p:cNvPr id="4" name="内容占位符 1"/>
          <p:cNvSpPr txBox="1"/>
          <p:nvPr/>
        </p:nvSpPr>
        <p:spPr bwMode="auto">
          <a:xfrm>
            <a:off x="360854" y="516581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弱电解质的浓度为</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由于弱电解质的电离程度比较小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平衡时弱电解质的浓度</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一般近似为</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406575" y="5225563"/>
            <a:ext cx="2076519" cy="49742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9" name="内容占位符 8"/>
              <p:cNvSpPr>
                <a:spLocks noGrp="1"/>
              </p:cNvSpPr>
              <p:nvPr>
                <p:ph idx="1"/>
              </p:nvPr>
            </p:nvSpPr>
            <p:spPr>
              <a:xfrm>
                <a:off x="360854" y="746120"/>
                <a:ext cx="11485848" cy="3570080"/>
              </a:xfrm>
            </p:spPr>
            <p:txBody>
              <a:bodyPr/>
              <a:lstStyle/>
              <a:p>
                <a:pPr hangingPunct="0">
                  <a:tabLst>
                    <a:tab pos="3769995" algn="l"/>
                    <a:tab pos="986155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mol</a:t>
                </a:r>
                <a:r>
                  <a:rPr lang="en-US" altLang="zh-CN" b="1"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氨水</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mL</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，加蒸馏水稀释到</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L</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后，下列变化中正确的是</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3769995" algn="l"/>
                    <a:tab pos="986155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电离程度增大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3769995" algn="l"/>
                    <a:tab pos="986155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a:solidFill>
                      <a:srgbClr val="000000"/>
                    </a:solidFill>
                    <a:latin typeface="Times New Roman" panose="02020603050405020304" pitchFamily="18" charset="0"/>
                    <a:ea typeface="宋体" panose="02010600030101010101" pitchFamily="2" charset="-122"/>
                  </a:rPr>
                  <a:t>N</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数目增多</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00000"/>
                  </a:lnSpc>
                  <a:tabLst>
                    <a:tab pos="3769995" algn="l"/>
                    <a:tab pos="986155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导电性增强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e>
                        </m: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d>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3769995" algn="l"/>
                    <a:tab pos="986155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①③⑤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3769995" algn="l"/>
                    <a:tab pos="986155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①③⑥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②④⑥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内容占位符 8"/>
              <p:cNvSpPr>
                <a:spLocks noRot="1" noChangeAspect="1" noMove="1" noResize="1" noEditPoints="1" noAdjustHandles="1" noChangeArrowheads="1" noChangeShapeType="1" noTextEdit="1"/>
              </p:cNvSpPr>
              <p:nvPr>
                <p:ph idx="1"/>
              </p:nvPr>
            </p:nvSpPr>
            <p:spPr>
              <a:xfrm>
                <a:off x="360854" y="746120"/>
                <a:ext cx="11485848" cy="3570080"/>
              </a:xfrm>
              <a:blipFill rotWithShape="1">
                <a:blip r:embed="rId1"/>
                <a:stretch>
                  <a:fillRect l="-2" t="-871" r="1" b="3"/>
                </a:stretch>
              </a:blipFill>
            </p:spPr>
            <p:txBody>
              <a:bodyPr/>
              <a:lstStyle/>
              <a:p>
                <a:r>
                  <a:rPr lang="zh-CN" altLang="en-US">
                    <a:noFill/>
                  </a:rPr>
                  <a:t> </a:t>
                </a:r>
              </a:p>
            </p:txBody>
          </p:sp>
        </mc:Fallback>
      </mc:AlternateContent>
      <p:pic>
        <p:nvPicPr>
          <p:cNvPr id="6" name="图片 5"/>
          <p:cNvPicPr>
            <a:picLocks noChangeAspect="1"/>
          </p:cNvPicPr>
          <p:nvPr/>
        </p:nvPicPr>
        <p:blipFill>
          <a:blip r:embed="rId2"/>
          <a:stretch>
            <a:fillRect/>
          </a:stretch>
        </p:blipFill>
        <p:spPr>
          <a:xfrm>
            <a:off x="360854" y="4267218"/>
            <a:ext cx="1046020" cy="423292"/>
          </a:xfrm>
          <a:prstGeom prst="rect">
            <a:avLst/>
          </a:prstGeom>
        </p:spPr>
      </p:pic>
      <p:pic>
        <p:nvPicPr>
          <p:cNvPr id="10" name="24典例3.EPS" descr="id:2147492717;FounderCES"/>
          <p:cNvPicPr>
            <a:picLocks noChangeAspect="1"/>
          </p:cNvPicPr>
          <p:nvPr/>
        </p:nvPicPr>
        <p:blipFill>
          <a:blip r:embed="rId3"/>
          <a:stretch>
            <a:fillRect/>
          </a:stretch>
        </p:blipFill>
        <p:spPr>
          <a:xfrm>
            <a:off x="387229" y="908720"/>
            <a:ext cx="1167995" cy="376726"/>
          </a:xfrm>
          <a:prstGeom prst="rect">
            <a:avLst/>
          </a:prstGeom>
        </p:spPr>
      </p:pic>
      <p:sp>
        <p:nvSpPr>
          <p:cNvPr id="5" name="文本框 4"/>
          <p:cNvSpPr txBox="1"/>
          <p:nvPr/>
        </p:nvSpPr>
        <p:spPr>
          <a:xfrm>
            <a:off x="1406874" y="4273510"/>
            <a:ext cx="6096000" cy="461665"/>
          </a:xfrm>
          <a:prstGeom prst="rect">
            <a:avLst/>
          </a:prstGeom>
          <a:noFill/>
        </p:spPr>
        <p:txBody>
          <a:bodyPr wrap="square">
            <a:spAutoFit/>
          </a:bodyPr>
          <a:lstStyle/>
          <a:p>
            <a:r>
              <a:rPr lang="en-US" altLang="zh-CN" sz="2400" b="1">
                <a:solidFill>
                  <a:srgbClr val="000000"/>
                </a:solidFill>
                <a:effectLst/>
                <a:latin typeface="Times New Roman" panose="02020603050405020304" pitchFamily="18" charset="0"/>
                <a:ea typeface="宋体" panose="02010600030101010101" pitchFamily="2" charset="-122"/>
              </a:rPr>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304687"/>
              </a:xfrm>
            </p:spPr>
            <p:txBody>
              <a:bodyPr/>
              <a:lstStyle/>
              <a:p>
                <a:pPr algn="dist" hangingPunct="0"/>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氨水加水稀释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电离程度增大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数目增多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溶液中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溶液稀释后</a:t>
                </a: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hangingPunct="0">
                  <a:lnSpc>
                    <a:spcPct val="120000"/>
                  </a:lnSpc>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溶液导电性减弱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e>
                        </m:d>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e>
                        </m: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d>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e>
                        </m: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d>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𝐛</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e>
                        </m:d>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由于温度不变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e>
                        </m: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d>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304687"/>
              </a:xfrm>
              <a:blipFill rotWithShape="1">
                <a:blip r:embed="rId1"/>
                <a:stretch>
                  <a:fillRect l="-2" t="-19" r="1" b="-630"/>
                </a:stretch>
              </a:blipFill>
            </p:spPr>
            <p:txBody>
              <a:bodyPr/>
              <a:lstStyle/>
              <a:p>
                <a:r>
                  <a:rPr lang="zh-CN" altLang="en-US">
                    <a:noFill/>
                  </a:rPr>
                  <a:t> </a:t>
                </a:r>
              </a:p>
            </p:txBody>
          </p:sp>
        </mc:Fallback>
      </mc:AlternateContent>
      <p:pic>
        <p:nvPicPr>
          <p:cNvPr id="8" name="图片 7"/>
          <p:cNvPicPr>
            <a:picLocks noChangeAspect="1"/>
          </p:cNvPicPr>
          <p:nvPr/>
        </p:nvPicPr>
        <p:blipFill>
          <a:blip r:embed="rId2"/>
          <a:stretch>
            <a:fillRect/>
          </a:stretch>
        </p:blipFill>
        <p:spPr>
          <a:xfrm>
            <a:off x="478582" y="836712"/>
            <a:ext cx="1034406" cy="468411"/>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强酸和弱酸比较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一元强酸和一元弱酸的比较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的比较为例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4.EPS" descr="id:2147492752;FounderCES"/>
          <p:cNvPicPr>
            <a:picLocks noChangeAspect="1"/>
          </p:cNvPicPr>
          <p:nvPr/>
        </p:nvPicPr>
        <p:blipFill>
          <a:blip r:embed="rId1"/>
          <a:stretch>
            <a:fillRect/>
          </a:stretch>
        </p:blipFill>
        <p:spPr>
          <a:xfrm>
            <a:off x="359198" y="910808"/>
            <a:ext cx="952500" cy="334537"/>
          </a:xfrm>
          <a:prstGeom prst="rect">
            <a:avLst/>
          </a:prstGeom>
        </p:spPr>
      </p:pic>
      <p:graphicFrame>
        <p:nvGraphicFramePr>
          <p:cNvPr id="4" name="表格 3"/>
          <p:cNvGraphicFramePr>
            <a:graphicFrameLocks noGrp="1"/>
          </p:cNvGraphicFramePr>
          <p:nvPr/>
        </p:nvGraphicFramePr>
        <p:xfrm>
          <a:off x="359198" y="1953505"/>
          <a:ext cx="11485848" cy="3910821"/>
        </p:xfrm>
        <a:graphic>
          <a:graphicData uri="http://schemas.openxmlformats.org/drawingml/2006/table">
            <a:tbl>
              <a:tblPr firstRow="1" firstCol="1" bandRow="1"/>
              <a:tblGrid>
                <a:gridCol w="4007816"/>
                <a:gridCol w="3600400"/>
                <a:gridCol w="3877632"/>
              </a:tblGrid>
              <a:tr h="133493">
                <a:tc rowSpan="2">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比较项目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r>
              <a:tr h="744796">
                <a:tc vMerge="1">
                  <a:tcPr/>
                </a:tc>
                <a:tc>
                  <a:txBody>
                    <a:bodyPr/>
                    <a:lstStyle/>
                    <a:p>
                      <a:pPr algn="l"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等物质的量浓度、等体积的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相同</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、相同体积的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33493">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34519">
                <a:tc>
                  <a:txBody>
                    <a:bodyPr/>
                    <a:lstStyle/>
                    <a:p>
                      <a:pPr algn="ctr" hangingPunct="0">
                        <a:lnSpc>
                          <a:spcPct val="150000"/>
                        </a:lnSpc>
                        <a:buNone/>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439144">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酸分子的起始</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的量浓度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618981">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573" marR="18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359198" y="908720"/>
          <a:ext cx="11485848" cy="5328589"/>
        </p:xfrm>
        <a:graphic>
          <a:graphicData uri="http://schemas.openxmlformats.org/drawingml/2006/table">
            <a:tbl>
              <a:tblPr firstRow="1" firstCol="1" bandRow="1"/>
              <a:tblGrid>
                <a:gridCol w="4295848"/>
                <a:gridCol w="3744416"/>
                <a:gridCol w="3445584"/>
              </a:tblGrid>
              <a:tr h="573605">
                <a:tc rowSpan="2">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比较项目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r>
              <a:tr h="1230282">
                <a:tc vMerge="1">
                  <a:tcPr/>
                </a:tc>
                <a:tc>
                  <a:txBody>
                    <a:bodyPr/>
                    <a:lstStyle/>
                    <a:p>
                      <a:pPr algn="l"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等物质的量浓度、等体积的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buNone/>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相同</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、相同体积的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573605">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溶液的导电性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573" marR="18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573605">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中和酸所用</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的物质的量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573" marR="18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573605">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与过量</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反应产生</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的体积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573" marR="18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573605">
                <a:tc>
                  <a:txBody>
                    <a:bodyPr/>
                    <a:lstStyle/>
                    <a:p>
                      <a:pPr algn="ctr"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反应的起始反应速率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573" marR="18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反应过程中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r h="1230282">
                <a:tc>
                  <a:txBody>
                    <a:bodyPr/>
                    <a:lstStyle/>
                    <a:p>
                      <a:pPr algn="l" hangingPunct="0">
                        <a:lnSpc>
                          <a:spcPct val="150000"/>
                        </a:lnSpc>
                        <a:buNone/>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分别加该酸的钠盐固体后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忽略溶液体积变化</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573" marR="185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变大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c>
                  <a:txBody>
                    <a:bodyPr/>
                    <a:lstStyle/>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变大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noFill/>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北京大学附属中学高二期中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在两个密闭的锥形瓶</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0.05 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形状相同的</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镁条</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过量</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mL 2 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的盐酸</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和醋酸溶液反应，测得容器内压强随时间的变化曲线如图。下列</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说法正确的是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代表的是盐酸与镁条反应时容器内压强随时间的变化曲线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任意相同时间段内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盐酸与镁条反应的化学反应速率均快于醋酸溶液与镁条反应的化学反应速率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反应中醋酸的电离被促进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两种溶液最终产生氢气的总量基本相等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溶液完全中和上述两种酸溶液</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盐酸消耗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溶液的体积更大</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24典例4.EPS" descr="id:2147492773;FounderCES"/>
          <p:cNvPicPr>
            <a:picLocks noChangeAspect="1"/>
          </p:cNvPicPr>
          <p:nvPr/>
        </p:nvPicPr>
        <p:blipFill>
          <a:blip r:embed="rId1"/>
          <a:stretch>
            <a:fillRect/>
          </a:stretch>
        </p:blipFill>
        <p:spPr>
          <a:xfrm>
            <a:off x="387229" y="891136"/>
            <a:ext cx="1167995" cy="376726"/>
          </a:xfrm>
          <a:prstGeom prst="rect">
            <a:avLst/>
          </a:prstGeom>
        </p:spPr>
      </p:pic>
      <p:pic>
        <p:nvPicPr>
          <p:cNvPr id="4" name="wht49.jpg" descr="id:2147494454;FounderCES"/>
          <p:cNvPicPr>
            <a:picLocks noChangeAspect="1"/>
          </p:cNvPicPr>
          <p:nvPr/>
        </p:nvPicPr>
        <p:blipFill>
          <a:blip r:embed="rId2"/>
          <a:stretch>
            <a:fillRect/>
          </a:stretch>
        </p:blipFill>
        <p:spPr>
          <a:xfrm>
            <a:off x="9207791" y="891136"/>
            <a:ext cx="2619631" cy="1808050"/>
          </a:xfrm>
          <a:prstGeom prst="rect">
            <a:avLst/>
          </a:prstGeom>
        </p:spPr>
      </p:pic>
      <p:sp>
        <p:nvSpPr>
          <p:cNvPr id="6" name="文本框 5"/>
          <p:cNvSpPr txBox="1"/>
          <p:nvPr/>
        </p:nvSpPr>
        <p:spPr>
          <a:xfrm>
            <a:off x="1342678" y="5694396"/>
            <a:ext cx="6096000" cy="579967"/>
          </a:xfrm>
          <a:prstGeom prst="rect">
            <a:avLst/>
          </a:prstGeom>
          <a:noFill/>
        </p:spPr>
        <p:txBody>
          <a:bodyPr wrap="square">
            <a:spAutoFit/>
          </a:bodyPr>
          <a:lstStyle/>
          <a:p>
            <a:pPr>
              <a:lnSpc>
                <a:spcPct val="150000"/>
              </a:lnSpc>
            </a:pPr>
            <a:r>
              <a:rPr lang="en-US" altLang="zh-CN" sz="2400" b="1">
                <a:solidFill>
                  <a:srgbClr val="000000"/>
                </a:solidFill>
                <a:effectLst/>
                <a:latin typeface="Times New Roman" panose="02020603050405020304" pitchFamily="18" charset="0"/>
                <a:ea typeface="宋体" panose="02010600030101010101" pitchFamily="2" charset="-122"/>
              </a:rPr>
              <a:t>C</a:t>
            </a:r>
            <a:endParaRPr lang="zh-CN" altLang="en-US"/>
          </a:p>
        </p:txBody>
      </p:sp>
      <p:pic>
        <p:nvPicPr>
          <p:cNvPr id="7" name="图片 6"/>
          <p:cNvPicPr>
            <a:picLocks noChangeAspect="1"/>
          </p:cNvPicPr>
          <p:nvPr/>
        </p:nvPicPr>
        <p:blipFill>
          <a:blip r:embed="rId3"/>
          <a:stretch>
            <a:fillRect/>
          </a:stretch>
        </p:blipFill>
        <p:spPr>
          <a:xfrm>
            <a:off x="362879" y="5835100"/>
            <a:ext cx="1071620" cy="43365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38622" y="1248508"/>
            <a:ext cx="10873208" cy="4082997"/>
            <a:chOff x="838622" y="1248508"/>
            <a:chExt cx="10873208" cy="4082997"/>
          </a:xfrm>
        </p:grpSpPr>
        <p:pic>
          <p:nvPicPr>
            <p:cNvPr id="3" name="学霸化学   选择性必修1 人教 -四色-25.3.13改-发排-02.EPS" descr="id:2147494255;FounderCES"/>
            <p:cNvPicPr>
              <a:picLocks noChangeAspect="1"/>
            </p:cNvPicPr>
            <p:nvPr/>
          </p:nvPicPr>
          <p:blipFill rotWithShape="1">
            <a:blip r:embed="rId1"/>
            <a:srcRect t="80918"/>
            <a:stretch>
              <a:fillRect/>
            </a:stretch>
          </p:blipFill>
          <p:spPr>
            <a:xfrm>
              <a:off x="838622" y="3533775"/>
              <a:ext cx="10873208" cy="1797730"/>
            </a:xfrm>
            <a:prstGeom prst="rect">
              <a:avLst/>
            </a:prstGeom>
          </p:spPr>
        </p:pic>
        <p:pic>
          <p:nvPicPr>
            <p:cNvPr id="4" name="图片 3"/>
            <p:cNvPicPr>
              <a:picLocks noChangeAspect="1"/>
            </p:cNvPicPr>
            <p:nvPr/>
          </p:nvPicPr>
          <p:blipFill>
            <a:blip r:embed="rId2"/>
            <a:stretch>
              <a:fillRect/>
            </a:stretch>
          </p:blipFill>
          <p:spPr>
            <a:xfrm>
              <a:off x="881752" y="1248508"/>
              <a:ext cx="1944216" cy="3240360"/>
            </a:xfrm>
            <a:prstGeom prst="rect">
              <a:avLst/>
            </a:prstGeom>
          </p:spPr>
        </p:pic>
      </p:grpSp>
      <p:pic>
        <p:nvPicPr>
          <p:cNvPr id="10" name="图片 9"/>
          <p:cNvPicPr>
            <a:picLocks noChangeAspect="1"/>
          </p:cNvPicPr>
          <p:nvPr/>
        </p:nvPicPr>
        <p:blipFill>
          <a:blip r:embed="rId3"/>
          <a:stretch>
            <a:fillRect/>
          </a:stretch>
        </p:blipFill>
        <p:spPr>
          <a:xfrm>
            <a:off x="133914" y="2276872"/>
            <a:ext cx="1495676" cy="2483017"/>
          </a:xfrm>
          <a:prstGeom prst="rect">
            <a:avLst/>
          </a:prstGeom>
        </p:spPr>
      </p:pic>
      <p:pic>
        <p:nvPicPr>
          <p:cNvPr id="11" name="图片 10"/>
          <p:cNvPicPr>
            <a:picLocks noChangeAspect="1"/>
          </p:cNvPicPr>
          <p:nvPr/>
        </p:nvPicPr>
        <p:blipFill>
          <a:blip r:embed="rId4"/>
          <a:stretch>
            <a:fillRect/>
          </a:stretch>
        </p:blipFill>
        <p:spPr>
          <a:xfrm>
            <a:off x="417200" y="2030715"/>
            <a:ext cx="400050" cy="1175967"/>
          </a:xfrm>
          <a:prstGeom prst="rect">
            <a:avLst/>
          </a:prstGeom>
        </p:spPr>
      </p:pic>
      <p:pic>
        <p:nvPicPr>
          <p:cNvPr id="12" name="图片 11"/>
          <p:cNvPicPr>
            <a:picLocks noChangeAspect="1"/>
          </p:cNvPicPr>
          <p:nvPr/>
        </p:nvPicPr>
        <p:blipFill>
          <a:blip r:embed="rId4"/>
          <a:stretch>
            <a:fillRect/>
          </a:stretch>
        </p:blipFill>
        <p:spPr>
          <a:xfrm>
            <a:off x="79918" y="3981518"/>
            <a:ext cx="829345" cy="1175967"/>
          </a:xfrm>
          <a:prstGeom prst="rect">
            <a:avLst/>
          </a:prstGeom>
        </p:spPr>
      </p:pic>
      <p:pic>
        <p:nvPicPr>
          <p:cNvPr id="14" name="学霸化学   选择性必修1 人教 -四色-25.3.13改-发排-02.EPS" descr="id:2147494255;FounderCES"/>
          <p:cNvPicPr>
            <a:picLocks noChangeAspect="1"/>
          </p:cNvPicPr>
          <p:nvPr/>
        </p:nvPicPr>
        <p:blipFill rotWithShape="1">
          <a:blip r:embed="rId1"/>
          <a:srcRect l="18466" t="58404" b="18755"/>
          <a:stretch>
            <a:fillRect/>
          </a:stretch>
        </p:blipFill>
        <p:spPr>
          <a:xfrm>
            <a:off x="1637711" y="1209570"/>
            <a:ext cx="8865368" cy="2151856"/>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34281"/>
          </a:xfrm>
        </p:spPr>
        <p:txBody>
          <a:bodyPr/>
          <a:lstStyle/>
          <a:p>
            <a:pPr hangingPunct="0"/>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盐酸为一元强酸</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醋酸为一元弱酸</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mL</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300"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en-US" altLang="zh-CN" sz="2300"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的盐酸和醋酸</a:t>
            </a:r>
            <a:r>
              <a:rPr lang="zh-CN" altLang="zh-CN" sz="23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盐酸中</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反应开始时</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endParaRPr lang="en-US"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镁</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条反应的速率大</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相同时间</a:t>
            </a:r>
            <a:r>
              <a:rPr lang="zh-CN" altLang="zh-CN" sz="23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内产生的</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氢气多</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容器</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内压</a:t>
            </a:r>
            <a:endParaRPr lang="en-US"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强大</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反应速率快</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最终反应</a:t>
            </a:r>
            <a:r>
              <a:rPr lang="zh-CN" altLang="zh-CN" sz="23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也先结束</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代表的是</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a:t>
            </a:r>
            <a:endParaRPr lang="en-US"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酸</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与镁条反应时容器内压强随时间的变化曲线</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可以通过曲线的斜率比较二者的反应速率</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从图像可以看出</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醋酸与镁反应的曲线斜率更大</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即反应速率更大</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此时盐酸与镁的反应已接近结束</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曲线斜率较小</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反应速率小</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由于盐酸和醋酸的浓度和体积均相同</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则二者物质的量相同</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故反应结束时</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产生氢气的总量基本相等</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由于盐酸和醋酸的物质的量相同</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故用</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溶液完全中和上述两种酸溶液时</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盐酸与醋酸消耗</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溶液的体积相等</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43938" y="885680"/>
            <a:ext cx="895741" cy="405619"/>
          </a:xfrm>
          <a:prstGeom prst="rect">
            <a:avLst/>
          </a:prstGeom>
        </p:spPr>
      </p:pic>
      <p:pic>
        <p:nvPicPr>
          <p:cNvPr id="4" name="wht49.jpg" descr="id:2147494454;FounderCES"/>
          <p:cNvPicPr>
            <a:picLocks noChangeAspect="1"/>
          </p:cNvPicPr>
          <p:nvPr/>
        </p:nvPicPr>
        <p:blipFill>
          <a:blip r:embed="rId2"/>
          <a:stretch>
            <a:fillRect/>
          </a:stretch>
        </p:blipFill>
        <p:spPr>
          <a:xfrm>
            <a:off x="8111430" y="750885"/>
            <a:ext cx="3159208" cy="2180462"/>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96840" y="999311"/>
            <a:ext cx="11386998" cy="2183509"/>
          </a:xfrm>
          <a:prstGeom prst="rect">
            <a:avLst/>
          </a:prstGeom>
        </p:spPr>
      </p:pic>
      <p:sp>
        <p:nvSpPr>
          <p:cNvPr id="5" name="内容占位符 4"/>
          <p:cNvSpPr>
            <a:spLocks noGrp="1"/>
          </p:cNvSpPr>
          <p:nvPr>
            <p:ph idx="1"/>
          </p:nvPr>
        </p:nvSpPr>
        <p:spPr>
          <a:xfrm>
            <a:off x="360854" y="944580"/>
            <a:ext cx="11485848" cy="2238241"/>
          </a:xfrm>
        </p:spPr>
        <p:txBody>
          <a:bodyPr/>
          <a:lstStyle/>
          <a:p>
            <a:pPr hangingPunct="0"/>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一元强碱与一元弱碱、一元强酸与一元弱酸稀释时溶液</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的变化特点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稀释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相等的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溶液和氨水、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相等的盐酸和醋酸溶液时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加水稀释相同倍数后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氨水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盐酸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醋酸溶液。若稀释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i="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盐酸、</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变化 </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但仍满足</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酸</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或</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碱</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而氨水与醋酸溶液</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变化小于</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提分绝招.EPS" descr="id:2147494475;FounderCES"/>
          <p:cNvPicPr>
            <a:picLocks noChangeAspect="1"/>
          </p:cNvPicPr>
          <p:nvPr/>
        </p:nvPicPr>
        <p:blipFill>
          <a:blip r:embed="rId2"/>
          <a:stretch>
            <a:fillRect/>
          </a:stretch>
        </p:blipFill>
        <p:spPr>
          <a:xfrm>
            <a:off x="424505" y="1044137"/>
            <a:ext cx="1953950" cy="44472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1459860"/>
            <a:ext cx="11485848" cy="2792239"/>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强电解质和弱电解质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强电解质与弱电解质的比较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在水中能</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全部电离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的电解质叫作强电解质。电解质在溶液中只有阴、阳离子。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在水中仅能</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部分电离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的电解质叫作弱电解质。电解质在溶液中既有阴、阳离子，又有电解质分子。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566814" y="817467"/>
            <a:ext cx="6935079" cy="644065"/>
          </a:xfrm>
          <a:prstGeom prst="rect">
            <a:avLst/>
          </a:prstGeom>
        </p:spPr>
      </p:pic>
      <p:pic>
        <p:nvPicPr>
          <p:cNvPr id="4" name="图片 3"/>
          <p:cNvPicPr>
            <a:picLocks noChangeAspect="1"/>
          </p:cNvPicPr>
          <p:nvPr/>
        </p:nvPicPr>
        <p:blipFill>
          <a:blip r:embed="rId2"/>
          <a:stretch>
            <a:fillRect/>
          </a:stretch>
        </p:blipFill>
        <p:spPr>
          <a:xfrm>
            <a:off x="360854" y="1587391"/>
            <a:ext cx="1536380" cy="46160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60854" y="957246"/>
            <a:ext cx="11485848" cy="4992034"/>
          </a:xfrm>
          <a:prstGeom prst="rect">
            <a:avLst/>
          </a:prstGeom>
        </p:spPr>
      </p:pic>
      <p:sp>
        <p:nvSpPr>
          <p:cNvPr id="5" name="内容占位符 4"/>
          <p:cNvSpPr>
            <a:spLocks noGrp="1"/>
          </p:cNvSpPr>
          <p:nvPr>
            <p:ph idx="1"/>
          </p:nvPr>
        </p:nvSpPr>
        <p:spPr>
          <a:xfrm>
            <a:off x="360854" y="897090"/>
            <a:ext cx="11485848" cy="5008230"/>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强、弱电解质判断中的易错点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等物质溶于水所得溶液能导电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是因为溶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于水后生成的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等物质是电解质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其电离导电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但未溶于水前不能电离出离子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故它们为非电解质。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电解质的强、弱与其溶解性无关。难溶的盐如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AgCl</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它们溶于水的部分能完全电离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是强电解质。易溶的物质如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等在溶液中电离程度较小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是弱电解质。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溶液的导电能力强弱与电解质的强弱无关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取决于溶液中的离子浓度和离子所带的电荷数。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名师点拨.EPS" descr="id:2147492483;FounderCES"/>
          <p:cNvPicPr>
            <a:picLocks noChangeAspect="1"/>
          </p:cNvPicPr>
          <p:nvPr/>
        </p:nvPicPr>
        <p:blipFill>
          <a:blip r:embed="rId2"/>
          <a:stretch>
            <a:fillRect/>
          </a:stretch>
        </p:blipFill>
        <p:spPr>
          <a:xfrm>
            <a:off x="478582" y="970264"/>
            <a:ext cx="1997250" cy="467071"/>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692696"/>
                <a:ext cx="11485848" cy="5986832"/>
              </a:xfrm>
            </p:spPr>
            <p:txBody>
              <a:bodyPr/>
              <a:lstStyle/>
              <a:p>
                <a:pPr hangingPunct="0">
                  <a:lnSpc>
                    <a:spcPct val="140000"/>
                  </a:lnSpc>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电离方程式的书写</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强电解质</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完全电离，书写电离方程式时，用</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弱电解质</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部分电离，书写电离方程式时，用</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000"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一元弱酸、弱碱一步电离。</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14:m>
                  <m:oMath xmlns:m="http://schemas.openxmlformats.org/officeDocument/2006/math">
                    <m:r>
                      <m:rPr>
                        <m:nor/>
                      </m:rPr>
                      <a:rPr lang="en-US" altLang="zh-CN" sz="2000"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r>
                      <m:rPr>
                        <m:nor/>
                      </m:rPr>
                      <a:rPr lang="en-US" altLang="zh-CN" sz="2000"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200"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多元弱酸</a:t>
                </a:r>
                <a:r>
                  <a:rPr lang="zh-CN" altLang="zh-CN" sz="2200"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分步电离</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，必须</a:t>
                </a:r>
                <a:r>
                  <a:rPr lang="zh-CN" altLang="zh-CN" sz="2200"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分步写出</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，不可合并。</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r>
                      <m:rPr>
                        <m:nor/>
                      </m:rPr>
                      <a:rPr lang="en-US" altLang="zh-CN" sz="2000"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r>
                      <m:rPr>
                        <m:nor/>
                      </m:rPr>
                      <a:rPr lang="en-US" altLang="zh-CN" sz="2000"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多元弱碱</a:t>
                </a:r>
                <a:r>
                  <a:rPr lang="zh-CN" altLang="zh-CN" sz="2200"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分步电离</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一步写出</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r>
                      <m:rPr>
                        <m:nor/>
                      </m:rPr>
                      <a:rPr lang="en-US" altLang="zh-CN" sz="2000"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3OH</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692696"/>
                <a:ext cx="11485848" cy="5986832"/>
              </a:xfrm>
              <a:blipFill rotWithShape="1">
                <a:blip r:embed="rId1"/>
                <a:stretch>
                  <a:fillRect l="-2" t="-9" r="1" b="-75"/>
                </a:stretch>
              </a:blipFill>
            </p:spPr>
            <p:txBody>
              <a:bodyPr/>
              <a:lstStyle/>
              <a:p>
                <a:r>
                  <a:rPr lang="zh-CN" altLang="en-US">
                    <a:noFill/>
                  </a:rPr>
                  <a:t> </a:t>
                </a:r>
              </a:p>
            </p:txBody>
          </p:sp>
        </mc:Fallback>
      </mc:AlternateContent>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746120"/>
            <a:ext cx="11485848" cy="2308324"/>
          </a:xfrm>
        </p:spPr>
        <p:txBody>
          <a:bodyPr/>
          <a:lstStyle/>
          <a:p>
            <a:pPr hangingPunct="0"/>
            <a:r>
              <a:rPr lang="en-US"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弱电解质的电离平衡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：一定条件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如温度、浓度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弱电解质</a:t>
            </a:r>
            <a:r>
              <a:rPr lang="zh-CN"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分子电离</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成离子的速率和离子结合成弱电解质分子的速率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相等，电离过程就达到了电离平衡状态。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建立过程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06574" y="827279"/>
            <a:ext cx="1588693" cy="500939"/>
          </a:xfrm>
          <a:prstGeom prst="rect">
            <a:avLst/>
          </a:prstGeom>
        </p:spPr>
      </p:pic>
      <p:pic>
        <p:nvPicPr>
          <p:cNvPr id="2" name="mm633.jpg" descr="id:2147494290;FounderCES"/>
          <p:cNvPicPr>
            <a:picLocks noChangeAspect="1"/>
          </p:cNvPicPr>
          <p:nvPr/>
        </p:nvPicPr>
        <p:blipFill>
          <a:blip r:embed="rId2"/>
          <a:stretch>
            <a:fillRect/>
          </a:stretch>
        </p:blipFill>
        <p:spPr>
          <a:xfrm>
            <a:off x="3574926" y="3140968"/>
            <a:ext cx="5149215" cy="214312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346237"/>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电离平衡的特征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：研究对象为弱电解质。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：弱电解质分子电离成离子的速率和离子结合成弱电解质分子的速率相等。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：电离平衡是动态平衡。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：达到平衡时，溶液中离子浓度和弱电解质分子浓度保持不变。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：条件改变，平衡可能发生移动，各粒子的浓度可能发生改变。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电离平衡移动的影响因素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温度：弱电解质的电离一般是</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吸热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过程，升高温度会使电离平衡向电离的方向移动，电离程度增大。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浓度：在一定温度下，同一种弱电解质的溶液，浓度越小，离子相互碰撞结合为分子的概率越小，电离程度越大。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同离子效应：加入与弱电解质具有相同离子的电解质时，可使电离平衡向结合成弱电解质分子的方向移动，电离程度减小。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化学反应：加入能与弱电解质电离出的离子发生反应的离子时，电离平衡向电离方向移动。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6136</Words>
  <Application>WPS 演示</Application>
  <PresentationFormat>自定义</PresentationFormat>
  <Paragraphs>392</Paragraphs>
  <Slides>31</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31</vt:i4>
      </vt:variant>
    </vt:vector>
  </HeadingPairs>
  <TitlesOfParts>
    <vt:vector size="43" baseType="lpstr">
      <vt:lpstr>Arial</vt:lpstr>
      <vt:lpstr>宋体</vt:lpstr>
      <vt:lpstr>Wingdings</vt:lpstr>
      <vt:lpstr>Times New Roman</vt:lpstr>
      <vt:lpstr>楷体</vt:lpstr>
      <vt:lpstr>微软雅黑</vt:lpstr>
      <vt:lpstr>黑体</vt:lpstr>
      <vt:lpstr>仿宋</vt:lpstr>
      <vt:lpstr>Cambria Math</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417</cp:revision>
  <dcterms:created xsi:type="dcterms:W3CDTF">2020-11-06T05:24:00Z</dcterms:created>
  <dcterms:modified xsi:type="dcterms:W3CDTF">2025-08-07T06:00:10Z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D1F3A28F0AED4ADC9EC08E8266BA2A5C_12</vt:lpwstr>
  </property>
</Properties>
</file>